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6"/>
  </p:notesMasterIdLst>
  <p:sldIdLst>
    <p:sldId id="256" r:id="rId2"/>
    <p:sldId id="257" r:id="rId3"/>
    <p:sldId id="258" r:id="rId4"/>
    <p:sldId id="259" r:id="rId5"/>
    <p:sldId id="260" r:id="rId6"/>
    <p:sldId id="261" r:id="rId7"/>
    <p:sldId id="262" r:id="rId8"/>
    <p:sldId id="264" r:id="rId9"/>
    <p:sldId id="266" r:id="rId10"/>
    <p:sldId id="267" r:id="rId11"/>
    <p:sldId id="268" r:id="rId12"/>
    <p:sldId id="269" r:id="rId13"/>
    <p:sldId id="263" r:id="rId14"/>
    <p:sldId id="270"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3" d="100"/>
          <a:sy n="153" d="100"/>
        </p:scale>
        <p:origin x="57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0076E8-4020-4983-9864-30BAB6B98603}" type="datetimeFigureOut">
              <a:rPr lang="uk-UA" smtClean="0"/>
              <a:t>09.06.2025</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ADEB4ED-C83F-4139-8DE7-56AB8F544717}" type="slidenum">
              <a:rPr lang="uk-UA" smtClean="0"/>
              <a:t>‹№›</a:t>
            </a:fld>
            <a:endParaRPr lang="uk-UA"/>
          </a:p>
        </p:txBody>
      </p:sp>
    </p:spTree>
    <p:extLst>
      <p:ext uri="{BB962C8B-B14F-4D97-AF65-F5344CB8AC3E}">
        <p14:creationId xmlns:p14="http://schemas.microsoft.com/office/powerpoint/2010/main" val="36312968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ий слайд">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uk-UA"/>
              <a:t>Клацніть, щоб редагувати стиль зразка заголовка</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uk-UA"/>
              <a:t>Клацніть, щоб редагувати стиль зразка підзаголовка</a:t>
            </a:r>
            <a:endParaRPr lang="en-US" dirty="0"/>
          </a:p>
        </p:txBody>
      </p:sp>
      <p:sp>
        <p:nvSpPr>
          <p:cNvPr id="4" name="Date Placeholder 3"/>
          <p:cNvSpPr>
            <a:spLocks noGrp="1"/>
          </p:cNvSpPr>
          <p:nvPr>
            <p:ph type="dt" sz="half" idx="10"/>
          </p:nvPr>
        </p:nvSpPr>
        <p:spPr/>
        <p:txBody>
          <a:bodyPr/>
          <a:lstStyle/>
          <a:p>
            <a:fld id="{74A10FB5-2DB1-4241-B152-0F152908EF56}" type="datetimeFigureOut">
              <a:rPr lang="uk-UA" smtClean="0"/>
              <a:t>09.06.2025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4058518562"/>
      </p:ext>
    </p:extLst>
  </p:cSld>
  <p:clrMapOvr>
    <a:masterClrMapping/>
  </p:clrMapOvr>
  <p:transition spd="slow">
    <p:push dir="u"/>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Панорамна фотографія 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225603593"/>
      </p:ext>
    </p:extLst>
  </p:cSld>
  <p:clrMapOvr>
    <a:masterClrMapping/>
  </p:clrMapOvr>
  <p:transition spd="slow">
    <p:push dir="u"/>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Назва та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2344553684"/>
      </p:ext>
    </p:extLst>
  </p:cSld>
  <p:clrMapOvr>
    <a:masterClrMapping/>
  </p:clrMapOvr>
  <p:transition spd="slow">
    <p:push dir="u"/>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Цитата з підписом">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uk-UA"/>
              <a:t>Клацніть, щоб редагувати стиль зразка заголовка</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4198598722"/>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Картка назви">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uk-UA"/>
              <a:t>Клацніть, щоб редагувати стиль зразка заголовка</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358013663"/>
      </p:ext>
    </p:extLst>
  </p:cSld>
  <p:clrMapOvr>
    <a:masterClrMapping/>
  </p:clrMapOvr>
  <p:transition spd="slow">
    <p:push dir="u"/>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колонки">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uk-UA"/>
              <a:t>Клацніть, щоб редагувати стиль зразка заголовка</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74A10FB5-2DB1-4241-B152-0F152908EF56}" type="datetimeFigureOut">
              <a:rPr lang="uk-UA" smtClean="0"/>
              <a:t>09.06.2025</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4174130193"/>
      </p:ext>
    </p:extLst>
  </p:cSld>
  <p:clrMapOvr>
    <a:masterClrMapping/>
  </p:clrMapOvr>
  <p:transition spd="slow">
    <p:push dir="u"/>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колонки з малюнками">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uk-UA"/>
              <a:t>Клацніть, щоб редагувати стиль зразка заголовка</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uk-UA"/>
              <a:t>Клацніть піктограму, щоб додати зображення</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uk-UA"/>
              <a:t>Клацніть, щоб відредагувати стилі зразків тексту</a:t>
            </a:r>
          </a:p>
        </p:txBody>
      </p:sp>
      <p:sp>
        <p:nvSpPr>
          <p:cNvPr id="3" name="Date Placeholder 2"/>
          <p:cNvSpPr>
            <a:spLocks noGrp="1"/>
          </p:cNvSpPr>
          <p:nvPr>
            <p:ph type="dt" sz="half" idx="10"/>
          </p:nvPr>
        </p:nvSpPr>
        <p:spPr/>
        <p:txBody>
          <a:bodyPr/>
          <a:lstStyle/>
          <a:p>
            <a:fld id="{74A10FB5-2DB1-4241-B152-0F152908EF56}" type="datetimeFigureOut">
              <a:rPr lang="uk-UA" smtClean="0"/>
              <a:t>09.06.2025</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3019744780"/>
      </p:ext>
    </p:extLst>
  </p:cSld>
  <p:clrMapOvr>
    <a:masterClrMapping/>
  </p:clrMapOvr>
  <p:transition spd="slow">
    <p:push dir="u"/>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Заголовок і вертикальни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74A10FB5-2DB1-4241-B152-0F152908EF56}" type="datetimeFigureOut">
              <a:rPr lang="uk-UA" smtClean="0"/>
              <a:t>09.06.2025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638415961"/>
      </p:ext>
    </p:extLst>
  </p:cSld>
  <p:clrMapOvr>
    <a:masterClrMapping/>
  </p:clrMapOvr>
  <p:transition spd="slow">
    <p:push dir="u"/>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Вертикальний заголовок і текст">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uk-UA"/>
              <a:t>Клацніть, щоб редагувати стиль зразка заголовка</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74A10FB5-2DB1-4241-B152-0F152908EF56}" type="datetimeFigureOut">
              <a:rPr lang="uk-UA" smtClean="0"/>
              <a:t>09.06.2025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3608954637"/>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Назва та вмі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10"/>
          </p:nvPr>
        </p:nvSpPr>
        <p:spPr/>
        <p:txBody>
          <a:bodyPr/>
          <a:lstStyle/>
          <a:p>
            <a:fld id="{74A10FB5-2DB1-4241-B152-0F152908EF56}" type="datetimeFigureOut">
              <a:rPr lang="uk-UA" smtClean="0"/>
              <a:t>09.06.2025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473145531"/>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Назва розділу">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uk-UA"/>
              <a:t>Клацніть, щоб відредагувати стилі зразків тексту</a:t>
            </a:r>
          </a:p>
        </p:txBody>
      </p:sp>
      <p:sp>
        <p:nvSpPr>
          <p:cNvPr id="4" name="Date Placeholder 3"/>
          <p:cNvSpPr>
            <a:spLocks noGrp="1"/>
          </p:cNvSpPr>
          <p:nvPr>
            <p:ph type="dt" sz="half" idx="10"/>
          </p:nvPr>
        </p:nvSpPr>
        <p:spPr/>
        <p:txBody>
          <a:bodyPr/>
          <a:lstStyle/>
          <a:p>
            <a:fld id="{74A10FB5-2DB1-4241-B152-0F152908EF56}" type="datetimeFigureOut">
              <a:rPr lang="uk-UA" smtClean="0"/>
              <a:t>09.06.2025</a:t>
            </a:fld>
            <a:endParaRPr lang="uk-UA"/>
          </a:p>
        </p:txBody>
      </p:sp>
      <p:sp>
        <p:nvSpPr>
          <p:cNvPr id="5" name="Footer Placeholder 4"/>
          <p:cNvSpPr>
            <a:spLocks noGrp="1"/>
          </p:cNvSpPr>
          <p:nvPr>
            <p:ph type="ftr" sz="quarter" idx="11"/>
          </p:nvPr>
        </p:nvSpPr>
        <p:spPr/>
        <p:txBody>
          <a:bodyPr/>
          <a:lstStyle/>
          <a:p>
            <a:endParaRPr lang="uk-UA"/>
          </a:p>
        </p:txBody>
      </p:sp>
      <p:sp>
        <p:nvSpPr>
          <p:cNvPr id="6" name="Slide Number Placeholder 5"/>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98555729"/>
      </p:ext>
    </p:extLst>
  </p:cSld>
  <p:clrMapOvr>
    <a:masterClrMapping/>
  </p:clrMapOvr>
  <p:transition spd="slow">
    <p:push dir="u"/>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єкти">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uk-UA"/>
              <a:t>Клацніть, щоб редагувати стиль зразка заголовка</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187249339"/>
      </p:ext>
    </p:extLst>
  </p:cSld>
  <p:clrMapOvr>
    <a:masterClrMapping/>
  </p:clrMapOvr>
  <p:transition spd="slow">
    <p:push dir="u"/>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Порівняння">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4" name="Content Placeholder 3"/>
          <p:cNvSpPr>
            <a:spLocks noGrp="1"/>
          </p:cNvSpPr>
          <p:nvPr>
            <p:ph sz="half" idx="2"/>
          </p:nvPr>
        </p:nvSpPr>
        <p:spPr>
          <a:xfrm>
            <a:off x="913795" y="2912232"/>
            <a:ext cx="5107208" cy="287896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uk-UA"/>
              <a:t>Клацніть, щоб відредагувати стилі зразків тексту</a:t>
            </a:r>
          </a:p>
        </p:txBody>
      </p:sp>
      <p:sp>
        <p:nvSpPr>
          <p:cNvPr id="6" name="Content Placeholder 5"/>
          <p:cNvSpPr>
            <a:spLocks noGrp="1"/>
          </p:cNvSpPr>
          <p:nvPr>
            <p:ph sz="quarter" idx="4"/>
          </p:nvPr>
        </p:nvSpPr>
        <p:spPr>
          <a:xfrm>
            <a:off x="6172200" y="2912232"/>
            <a:ext cx="5095357" cy="2878968"/>
          </a:xfrm>
        </p:spPr>
        <p:txBody>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7" name="Date Placeholder 6"/>
          <p:cNvSpPr>
            <a:spLocks noGrp="1"/>
          </p:cNvSpPr>
          <p:nvPr>
            <p:ph type="dt" sz="half" idx="10"/>
          </p:nvPr>
        </p:nvSpPr>
        <p:spPr/>
        <p:txBody>
          <a:bodyPr/>
          <a:lstStyle/>
          <a:p>
            <a:fld id="{74A10FB5-2DB1-4241-B152-0F152908EF56}" type="datetimeFigureOut">
              <a:rPr lang="uk-UA" smtClean="0"/>
              <a:t>09.06.2025</a:t>
            </a:fld>
            <a:endParaRPr lang="uk-UA"/>
          </a:p>
        </p:txBody>
      </p:sp>
      <p:sp>
        <p:nvSpPr>
          <p:cNvPr id="8" name="Footer Placeholder 7"/>
          <p:cNvSpPr>
            <a:spLocks noGrp="1"/>
          </p:cNvSpPr>
          <p:nvPr>
            <p:ph type="ftr" sz="quarter" idx="11"/>
          </p:nvPr>
        </p:nvSpPr>
        <p:spPr/>
        <p:txBody>
          <a:bodyPr/>
          <a:lstStyle/>
          <a:p>
            <a:endParaRPr lang="uk-UA"/>
          </a:p>
        </p:txBody>
      </p:sp>
      <p:sp>
        <p:nvSpPr>
          <p:cNvPr id="9" name="Slide Number Placeholder 8"/>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436943045"/>
      </p:ext>
    </p:extLst>
  </p:cSld>
  <p:clrMapOvr>
    <a:masterClrMapping/>
  </p:clrMapOvr>
  <p:transition spd="slow">
    <p:push dir="u"/>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Лише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uk-UA"/>
              <a:t>Клацніть, щоб редагувати стиль зразка заголовка</a:t>
            </a:r>
            <a:endParaRPr lang="en-US" dirty="0"/>
          </a:p>
        </p:txBody>
      </p:sp>
      <p:sp>
        <p:nvSpPr>
          <p:cNvPr id="3" name="Date Placeholder 2"/>
          <p:cNvSpPr>
            <a:spLocks noGrp="1"/>
          </p:cNvSpPr>
          <p:nvPr>
            <p:ph type="dt" sz="half" idx="10"/>
          </p:nvPr>
        </p:nvSpPr>
        <p:spPr/>
        <p:txBody>
          <a:bodyPr/>
          <a:lstStyle/>
          <a:p>
            <a:fld id="{74A10FB5-2DB1-4241-B152-0F152908EF56}" type="datetimeFigureOut">
              <a:rPr lang="uk-UA" smtClean="0"/>
              <a:t>09.06.2025</a:t>
            </a:fld>
            <a:endParaRPr lang="uk-UA"/>
          </a:p>
        </p:txBody>
      </p:sp>
      <p:sp>
        <p:nvSpPr>
          <p:cNvPr id="4" name="Footer Placeholder 3"/>
          <p:cNvSpPr>
            <a:spLocks noGrp="1"/>
          </p:cNvSpPr>
          <p:nvPr>
            <p:ph type="ftr" sz="quarter" idx="11"/>
          </p:nvPr>
        </p:nvSpPr>
        <p:spPr/>
        <p:txBody>
          <a:bodyPr/>
          <a:lstStyle/>
          <a:p>
            <a:endParaRPr lang="uk-UA"/>
          </a:p>
        </p:txBody>
      </p:sp>
      <p:sp>
        <p:nvSpPr>
          <p:cNvPr id="5" name="Slide Number Placeholder 4"/>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4027822487"/>
      </p:ext>
    </p:extLst>
  </p:cSld>
  <p:clrMapOvr>
    <a:masterClrMapping/>
  </p:clrMapOvr>
  <p:transition spd="slow">
    <p:push dir="u"/>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ий слайд">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4A10FB5-2DB1-4241-B152-0F152908EF56}" type="datetimeFigureOut">
              <a:rPr lang="uk-UA" smtClean="0"/>
              <a:t>09.06.2025</a:t>
            </a:fld>
            <a:endParaRPr lang="uk-UA"/>
          </a:p>
        </p:txBody>
      </p:sp>
      <p:sp>
        <p:nvSpPr>
          <p:cNvPr id="3" name="Footer Placeholder 2"/>
          <p:cNvSpPr>
            <a:spLocks noGrp="1"/>
          </p:cNvSpPr>
          <p:nvPr>
            <p:ph type="ftr" sz="quarter" idx="11"/>
          </p:nvPr>
        </p:nvSpPr>
        <p:spPr/>
        <p:txBody>
          <a:bodyPr/>
          <a:lstStyle/>
          <a:p>
            <a:endParaRPr lang="uk-UA"/>
          </a:p>
        </p:txBody>
      </p:sp>
      <p:sp>
        <p:nvSpPr>
          <p:cNvPr id="4" name="Slide Number Placeholder 3"/>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597311424"/>
      </p:ext>
    </p:extLst>
  </p:cSld>
  <p:clrMapOvr>
    <a:masterClrMapping/>
  </p:clrMapOvr>
  <p:transition spd="slow">
    <p:push dir="u"/>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Вміст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uk-UA"/>
              <a:t>Клацніть, щоб редагувати стиль зразка заголовка</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1615940012"/>
      </p:ext>
    </p:extLst>
  </p:cSld>
  <p:clrMapOvr>
    <a:masterClrMapping/>
  </p:clrMapOvr>
  <p:transition spd="slow">
    <p:push dir="u"/>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і підпис">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uk-UA"/>
              <a:t>Клацніть, щоб редагувати стиль зразка заголовка</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uk-UA"/>
              <a:t>Клацніть піктограму, щоб додати зображення</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uk-UA"/>
              <a:t>Клацніть, щоб відредагувати стилі зразків тексту</a:t>
            </a:r>
          </a:p>
        </p:txBody>
      </p:sp>
      <p:sp>
        <p:nvSpPr>
          <p:cNvPr id="5" name="Date Placeholder 4"/>
          <p:cNvSpPr>
            <a:spLocks noGrp="1"/>
          </p:cNvSpPr>
          <p:nvPr>
            <p:ph type="dt" sz="half" idx="10"/>
          </p:nvPr>
        </p:nvSpPr>
        <p:spPr/>
        <p:txBody>
          <a:bodyPr/>
          <a:lstStyle/>
          <a:p>
            <a:fld id="{74A10FB5-2DB1-4241-B152-0F152908EF56}" type="datetimeFigureOut">
              <a:rPr lang="uk-UA" smtClean="0"/>
              <a:t>09.06.2025</a:t>
            </a:fld>
            <a:endParaRPr lang="uk-UA"/>
          </a:p>
        </p:txBody>
      </p:sp>
      <p:sp>
        <p:nvSpPr>
          <p:cNvPr id="6" name="Footer Placeholder 5"/>
          <p:cNvSpPr>
            <a:spLocks noGrp="1"/>
          </p:cNvSpPr>
          <p:nvPr>
            <p:ph type="ftr" sz="quarter" idx="11"/>
          </p:nvPr>
        </p:nvSpPr>
        <p:spPr/>
        <p:txBody>
          <a:bodyPr/>
          <a:lstStyle/>
          <a:p>
            <a:endParaRPr lang="uk-UA"/>
          </a:p>
        </p:txBody>
      </p:sp>
      <p:sp>
        <p:nvSpPr>
          <p:cNvPr id="7" name="Slide Number Placeholder 6"/>
          <p:cNvSpPr>
            <a:spLocks noGrp="1"/>
          </p:cNvSpPr>
          <p:nvPr>
            <p:ph type="sldNum" sz="quarter" idx="12"/>
          </p:nvPr>
        </p:nvSpPr>
        <p:spPr/>
        <p:txBody>
          <a:bodyPr/>
          <a:lstStyle/>
          <a:p>
            <a:fld id="{DF7AD4EB-87A5-426A-9670-CFDDA163E277}" type="slidenum">
              <a:rPr lang="uk-UA" smtClean="0"/>
              <a:t>‹№›</a:t>
            </a:fld>
            <a:endParaRPr lang="uk-UA"/>
          </a:p>
        </p:txBody>
      </p:sp>
    </p:spTree>
    <p:extLst>
      <p:ext uri="{BB962C8B-B14F-4D97-AF65-F5344CB8AC3E}">
        <p14:creationId xmlns:p14="http://schemas.microsoft.com/office/powerpoint/2010/main" val="3793259493"/>
      </p:ext>
    </p:extLst>
  </p:cSld>
  <p:clrMapOvr>
    <a:masterClrMapping/>
  </p:clrMapOvr>
  <p:transition spd="slow">
    <p:push dir="u"/>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uk-UA"/>
              <a:t>Клацніть, щоб редагувати стиль зразка заголовка</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uk-UA"/>
              <a:t>Клацніть, щоб відредагувати стилі зразків тексту</a:t>
            </a:r>
          </a:p>
          <a:p>
            <a:pPr lvl="1"/>
            <a:r>
              <a:rPr lang="uk-UA"/>
              <a:t>Другий рівень</a:t>
            </a:r>
          </a:p>
          <a:p>
            <a:pPr lvl="2"/>
            <a:r>
              <a:rPr lang="uk-UA"/>
              <a:t>Третій рівень</a:t>
            </a:r>
          </a:p>
          <a:p>
            <a:pPr lvl="3"/>
            <a:r>
              <a:rPr lang="uk-UA"/>
              <a:t>Четвертий рівень</a:t>
            </a:r>
          </a:p>
          <a:p>
            <a:pPr lvl="4"/>
            <a:r>
              <a:rPr lang="uk-UA"/>
              <a:t>П’ятий рівень</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74A10FB5-2DB1-4241-B152-0F152908EF56}" type="datetimeFigureOut">
              <a:rPr lang="uk-UA" smtClean="0"/>
              <a:t>09.06.2025</a:t>
            </a:fld>
            <a:endParaRPr lang="uk-UA"/>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uk-UA"/>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DF7AD4EB-87A5-426A-9670-CFDDA163E277}" type="slidenum">
              <a:rPr lang="uk-UA" smtClean="0"/>
              <a:t>‹№›</a:t>
            </a:fld>
            <a:endParaRPr lang="uk-UA"/>
          </a:p>
        </p:txBody>
      </p:sp>
    </p:spTree>
    <p:extLst>
      <p:ext uri="{BB962C8B-B14F-4D97-AF65-F5344CB8AC3E}">
        <p14:creationId xmlns:p14="http://schemas.microsoft.com/office/powerpoint/2010/main" val="2103193677"/>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ransition spd="slow">
    <p:push dir="u"/>
  </p:transition>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13.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4.jpeg"/><Relationship Id="rId7"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6.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Підзаголовок 2">
            <a:extLst>
              <a:ext uri="{FF2B5EF4-FFF2-40B4-BE49-F238E27FC236}">
                <a16:creationId xmlns:a16="http://schemas.microsoft.com/office/drawing/2014/main" id="{2727016C-9A00-470C-A1F6-C7E8CB4856C5}"/>
              </a:ext>
            </a:extLst>
          </p:cNvPr>
          <p:cNvSpPr>
            <a:spLocks noGrp="1"/>
          </p:cNvSpPr>
          <p:nvPr>
            <p:ph type="subTitle" idx="1"/>
          </p:nvPr>
        </p:nvSpPr>
        <p:spPr>
          <a:xfrm>
            <a:off x="968967" y="4535227"/>
            <a:ext cx="4179230" cy="1655762"/>
          </a:xfrm>
        </p:spPr>
        <p:txBody>
          <a:bodyPr/>
          <a:lstStyle/>
          <a:p>
            <a:pPr algn="l"/>
            <a:r>
              <a:rPr lang="uk-UA" dirty="0"/>
              <a:t>Студент:</a:t>
            </a:r>
            <a:br>
              <a:rPr lang="uk-UA" dirty="0"/>
            </a:br>
            <a:r>
              <a:rPr lang="uk-UA" dirty="0" err="1"/>
              <a:t>Чебан</a:t>
            </a:r>
            <a:r>
              <a:rPr lang="uk-UA" dirty="0"/>
              <a:t> Максим Дмитрович </a:t>
            </a:r>
            <a:br>
              <a:rPr lang="uk-UA" dirty="0"/>
            </a:br>
            <a:r>
              <a:rPr lang="uk-UA" dirty="0"/>
              <a:t>Група: КВ-11</a:t>
            </a:r>
          </a:p>
        </p:txBody>
      </p:sp>
      <p:sp>
        <p:nvSpPr>
          <p:cNvPr id="6" name="Підзаголовок 2">
            <a:extLst>
              <a:ext uri="{FF2B5EF4-FFF2-40B4-BE49-F238E27FC236}">
                <a16:creationId xmlns:a16="http://schemas.microsoft.com/office/drawing/2014/main" id="{4EE8EA41-5C54-480C-807F-BAB34011BA17}"/>
              </a:ext>
            </a:extLst>
          </p:cNvPr>
          <p:cNvSpPr txBox="1">
            <a:spLocks/>
          </p:cNvSpPr>
          <p:nvPr/>
        </p:nvSpPr>
        <p:spPr>
          <a:xfrm>
            <a:off x="1501323" y="1015413"/>
            <a:ext cx="9001462" cy="1655762"/>
          </a:xfrm>
          <a:prstGeom prst="rect">
            <a:avLst/>
          </a:prstGeom>
        </p:spPr>
        <p:txBody>
          <a:bodyPr vert="horz" lIns="91440" tIns="45720" rIns="91440" bIns="45720" rtlCol="0">
            <a:normAutofit fontScale="92500"/>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ru-RU" sz="4400" b="1" dirty="0" err="1"/>
              <a:t>Комп’ютерна</a:t>
            </a:r>
            <a:r>
              <a:rPr lang="ru-RU" sz="4400" b="1" dirty="0"/>
              <a:t> система </a:t>
            </a:r>
            <a:r>
              <a:rPr lang="ru-RU" sz="4400" b="1" dirty="0" err="1"/>
              <a:t>управління</a:t>
            </a:r>
            <a:r>
              <a:rPr lang="ru-RU" sz="4400" b="1" dirty="0"/>
              <a:t> мережею </a:t>
            </a:r>
            <a:r>
              <a:rPr lang="ru-RU" sz="4400" b="1" dirty="0" err="1"/>
              <a:t>торгових</a:t>
            </a:r>
            <a:r>
              <a:rPr lang="ru-RU" sz="4400" b="1" dirty="0"/>
              <a:t> </a:t>
            </a:r>
            <a:r>
              <a:rPr lang="ru-RU" sz="4400" b="1" dirty="0" err="1"/>
              <a:t>точок</a:t>
            </a:r>
            <a:endParaRPr lang="uk-UA" sz="4400" b="1" dirty="0"/>
          </a:p>
        </p:txBody>
      </p:sp>
      <p:sp>
        <p:nvSpPr>
          <p:cNvPr id="7" name="Підзаголовок 2">
            <a:extLst>
              <a:ext uri="{FF2B5EF4-FFF2-40B4-BE49-F238E27FC236}">
                <a16:creationId xmlns:a16="http://schemas.microsoft.com/office/drawing/2014/main" id="{91A5375A-98BF-4326-B684-03892882A262}"/>
              </a:ext>
            </a:extLst>
          </p:cNvPr>
          <p:cNvSpPr txBox="1">
            <a:spLocks/>
          </p:cNvSpPr>
          <p:nvPr/>
        </p:nvSpPr>
        <p:spPr>
          <a:xfrm>
            <a:off x="7043805" y="4535227"/>
            <a:ext cx="4734838" cy="1856984"/>
          </a:xfrm>
          <a:prstGeom prst="rect">
            <a:avLst/>
          </a:prstGeom>
        </p:spPr>
        <p:txBody>
          <a:bodyPr vert="horz" lIns="91440" tIns="45720" rIns="91440" bIns="45720" rtlCol="0">
            <a:normAutofit/>
          </a:bodyPr>
          <a:lstStyle>
            <a:lvl1pPr marL="0" indent="0" algn="ctr" defTabSz="914400" rtl="0" eaLnBrk="1" latinLnBrk="0" hangingPunct="1">
              <a:lnSpc>
                <a:spcPct val="120000"/>
              </a:lnSpc>
              <a:spcBef>
                <a:spcPts val="1000"/>
              </a:spcBef>
              <a:buFont typeface="Arial" panose="020B0604020202020204" pitchFamily="34" charset="0"/>
              <a:buNone/>
              <a:defRPr sz="2400" kern="1200">
                <a:solidFill>
                  <a:schemeClr val="tx1"/>
                </a:solidFill>
                <a:effectLst>
                  <a:outerShdw blurRad="50800" dist="38100" dir="2700000" algn="tl" rotWithShape="0">
                    <a:srgbClr val="000000">
                      <a:alpha val="48000"/>
                    </a:srgbClr>
                  </a:outerShdw>
                </a:effectLst>
                <a:latin typeface="+mn-lt"/>
                <a:ea typeface="+mn-ea"/>
                <a:cs typeface="+mn-cs"/>
              </a:defRPr>
            </a:lvl1pPr>
            <a:lvl2pPr marL="457200" indent="0" algn="ctr" defTabSz="914400" rtl="0" eaLnBrk="1" latinLnBrk="0" hangingPunct="1">
              <a:lnSpc>
                <a:spcPct val="120000"/>
              </a:lnSpc>
              <a:spcBef>
                <a:spcPts val="500"/>
              </a:spcBef>
              <a:buFont typeface="Arial" panose="020B0604020202020204" pitchFamily="34" charset="0"/>
              <a:buNone/>
              <a:defRPr sz="2000" kern="1200">
                <a:solidFill>
                  <a:schemeClr val="tx1"/>
                </a:solidFill>
                <a:effectLst>
                  <a:outerShdw blurRad="50800" dist="38100" dir="2700000" algn="tl" rotWithShape="0">
                    <a:srgbClr val="000000">
                      <a:alpha val="48000"/>
                    </a:srgbClr>
                  </a:outerShdw>
                </a:effectLst>
                <a:latin typeface="+mn-lt"/>
                <a:ea typeface="+mn-ea"/>
                <a:cs typeface="+mn-cs"/>
              </a:defRPr>
            </a:lvl2pPr>
            <a:lvl3pPr marL="914400" indent="0" algn="ctr" defTabSz="914400" rtl="0" eaLnBrk="1" latinLnBrk="0" hangingPunct="1">
              <a:lnSpc>
                <a:spcPct val="120000"/>
              </a:lnSpc>
              <a:spcBef>
                <a:spcPts val="500"/>
              </a:spcBef>
              <a:buFont typeface="Arial" panose="020B0604020202020204" pitchFamily="34" charset="0"/>
              <a:buNone/>
              <a:defRPr sz="18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371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4pPr>
            <a:lvl5pPr marL="18288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2860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7432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2004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657600" indent="0" algn="ctr" defTabSz="914400" rtl="0" eaLnBrk="1" latinLnBrk="0" hangingPunct="1">
              <a:lnSpc>
                <a:spcPct val="120000"/>
              </a:lnSpc>
              <a:spcBef>
                <a:spcPts val="500"/>
              </a:spcBef>
              <a:buFont typeface="Arial" panose="020B0604020202020204" pitchFamily="34" charset="0"/>
              <a:buNone/>
              <a:defRPr sz="16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algn="l"/>
            <a:r>
              <a:rPr lang="uk-UA" dirty="0"/>
              <a:t>Дипломний керівник:</a:t>
            </a:r>
            <a:br>
              <a:rPr lang="uk-UA" dirty="0"/>
            </a:br>
            <a:r>
              <a:rPr lang="ru-RU" dirty="0">
                <a:effectLst/>
              </a:rPr>
              <a:t>к.т.н., доцент </a:t>
            </a:r>
            <a:r>
              <a:rPr lang="uk-UA" dirty="0">
                <a:effectLst/>
              </a:rPr>
              <a:t>каф. СПСКС </a:t>
            </a:r>
            <a:br>
              <a:rPr lang="uk-UA" dirty="0"/>
            </a:br>
            <a:r>
              <a:rPr lang="uk-UA" dirty="0">
                <a:effectLst/>
              </a:rPr>
              <a:t>Павловський Володимир Ілліч</a:t>
            </a:r>
          </a:p>
        </p:txBody>
      </p:sp>
    </p:spTree>
    <p:extLst>
      <p:ext uri="{BB962C8B-B14F-4D97-AF65-F5344CB8AC3E}">
        <p14:creationId xmlns:p14="http://schemas.microsoft.com/office/powerpoint/2010/main" val="283885586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0BF2-A630-469F-91F2-60A2EC8EDCAC}"/>
              </a:ext>
            </a:extLst>
          </p:cNvPr>
          <p:cNvSpPr>
            <a:spLocks noGrp="1"/>
          </p:cNvSpPr>
          <p:nvPr>
            <p:ph type="title"/>
          </p:nvPr>
        </p:nvSpPr>
        <p:spPr>
          <a:xfrm>
            <a:off x="537122" y="332550"/>
            <a:ext cx="10353761" cy="574110"/>
          </a:xfrm>
        </p:spPr>
        <p:txBody>
          <a:bodyPr/>
          <a:lstStyle/>
          <a:p>
            <a:pPr algn="l"/>
            <a:r>
              <a:rPr lang="ru-RU" dirty="0" err="1"/>
              <a:t>Основні</a:t>
            </a:r>
            <a:r>
              <a:rPr lang="ru-RU" dirty="0"/>
              <a:t> </a:t>
            </a:r>
            <a:r>
              <a:rPr lang="ru-RU" dirty="0" err="1"/>
              <a:t>екрани</a:t>
            </a:r>
            <a:r>
              <a:rPr lang="ru-RU" dirty="0"/>
              <a:t> та </a:t>
            </a:r>
            <a:r>
              <a:rPr lang="ru-RU" dirty="0" err="1"/>
              <a:t>форми</a:t>
            </a:r>
            <a:endParaRPr lang="uk-UA" dirty="0"/>
          </a:p>
        </p:txBody>
      </p:sp>
      <p:pic>
        <p:nvPicPr>
          <p:cNvPr id="4" name="Рисунок 3">
            <a:extLst>
              <a:ext uri="{FF2B5EF4-FFF2-40B4-BE49-F238E27FC236}">
                <a16:creationId xmlns:a16="http://schemas.microsoft.com/office/drawing/2014/main" id="{7D822D73-BF57-4087-BB7D-E3A1B87071C7}"/>
              </a:ext>
            </a:extLst>
          </p:cNvPr>
          <p:cNvPicPr/>
          <p:nvPr/>
        </p:nvPicPr>
        <p:blipFill rotWithShape="1">
          <a:blip r:embed="rId2"/>
          <a:srcRect t="3431"/>
          <a:stretch/>
        </p:blipFill>
        <p:spPr bwMode="auto">
          <a:xfrm>
            <a:off x="537122" y="1577419"/>
            <a:ext cx="3154860" cy="1973898"/>
          </a:xfrm>
          <a:prstGeom prst="rect">
            <a:avLst/>
          </a:prstGeom>
          <a:ln>
            <a:noFill/>
          </a:ln>
          <a:extLst>
            <a:ext uri="{53640926-AAD7-44D8-BBD7-CCE9431645EC}">
              <a14:shadowObscured xmlns:a14="http://schemas.microsoft.com/office/drawing/2010/main"/>
            </a:ext>
          </a:extLst>
        </p:spPr>
      </p:pic>
      <p:pic>
        <p:nvPicPr>
          <p:cNvPr id="5" name="Рисунок 4">
            <a:extLst>
              <a:ext uri="{FF2B5EF4-FFF2-40B4-BE49-F238E27FC236}">
                <a16:creationId xmlns:a16="http://schemas.microsoft.com/office/drawing/2014/main" id="{4ED8F250-1D30-4A5D-9A81-ABE66A3EC9C9}"/>
              </a:ext>
            </a:extLst>
          </p:cNvPr>
          <p:cNvPicPr/>
          <p:nvPr/>
        </p:nvPicPr>
        <p:blipFill>
          <a:blip r:embed="rId3"/>
          <a:stretch>
            <a:fillRect/>
          </a:stretch>
        </p:blipFill>
        <p:spPr>
          <a:xfrm>
            <a:off x="4512435" y="1358025"/>
            <a:ext cx="3548064" cy="2193292"/>
          </a:xfrm>
          <a:prstGeom prst="rect">
            <a:avLst/>
          </a:prstGeom>
        </p:spPr>
      </p:pic>
      <p:pic>
        <p:nvPicPr>
          <p:cNvPr id="6" name="Рисунок 5">
            <a:extLst>
              <a:ext uri="{FF2B5EF4-FFF2-40B4-BE49-F238E27FC236}">
                <a16:creationId xmlns:a16="http://schemas.microsoft.com/office/drawing/2014/main" id="{881DF06D-9D97-49C8-B8F3-D5A737A98E60}"/>
              </a:ext>
            </a:extLst>
          </p:cNvPr>
          <p:cNvPicPr/>
          <p:nvPr/>
        </p:nvPicPr>
        <p:blipFill rotWithShape="1">
          <a:blip r:embed="rId4"/>
          <a:srcRect t="4000"/>
          <a:stretch/>
        </p:blipFill>
        <p:spPr bwMode="auto">
          <a:xfrm>
            <a:off x="4535889" y="3879937"/>
            <a:ext cx="3548064" cy="2193292"/>
          </a:xfrm>
          <a:prstGeom prst="rect">
            <a:avLst/>
          </a:prstGeom>
          <a:ln>
            <a:noFill/>
          </a:ln>
          <a:extLst>
            <a:ext uri="{53640926-AAD7-44D8-BBD7-CCE9431645EC}">
              <a14:shadowObscured xmlns:a14="http://schemas.microsoft.com/office/drawing/2010/main"/>
            </a:ext>
          </a:extLst>
        </p:spPr>
      </p:pic>
      <p:pic>
        <p:nvPicPr>
          <p:cNvPr id="7" name="Рисунок 6">
            <a:extLst>
              <a:ext uri="{FF2B5EF4-FFF2-40B4-BE49-F238E27FC236}">
                <a16:creationId xmlns:a16="http://schemas.microsoft.com/office/drawing/2014/main" id="{8E02FB6A-02B5-4C66-BCEE-49F4627E3F51}"/>
              </a:ext>
            </a:extLst>
          </p:cNvPr>
          <p:cNvPicPr/>
          <p:nvPr/>
        </p:nvPicPr>
        <p:blipFill rotWithShape="1">
          <a:blip r:embed="rId5"/>
          <a:srcRect t="3679"/>
          <a:stretch/>
        </p:blipFill>
        <p:spPr bwMode="auto">
          <a:xfrm>
            <a:off x="8363596" y="1358025"/>
            <a:ext cx="3548063" cy="2193292"/>
          </a:xfrm>
          <a:prstGeom prst="rect">
            <a:avLst/>
          </a:prstGeom>
          <a:ln>
            <a:noFill/>
          </a:ln>
          <a:extLst>
            <a:ext uri="{53640926-AAD7-44D8-BBD7-CCE9431645EC}">
              <a14:shadowObscured xmlns:a14="http://schemas.microsoft.com/office/drawing/2010/main"/>
            </a:ext>
          </a:extLst>
        </p:spPr>
      </p:pic>
      <p:pic>
        <p:nvPicPr>
          <p:cNvPr id="8" name="Рисунок 7">
            <a:extLst>
              <a:ext uri="{FF2B5EF4-FFF2-40B4-BE49-F238E27FC236}">
                <a16:creationId xmlns:a16="http://schemas.microsoft.com/office/drawing/2014/main" id="{F9D6E040-CC1F-4DAB-A773-473C945AC3E8}"/>
              </a:ext>
            </a:extLst>
          </p:cNvPr>
          <p:cNvPicPr/>
          <p:nvPr/>
        </p:nvPicPr>
        <p:blipFill>
          <a:blip r:embed="rId6"/>
          <a:stretch>
            <a:fillRect/>
          </a:stretch>
        </p:blipFill>
        <p:spPr>
          <a:xfrm>
            <a:off x="537122" y="3879937"/>
            <a:ext cx="3154859" cy="1970766"/>
          </a:xfrm>
          <a:prstGeom prst="rect">
            <a:avLst/>
          </a:prstGeom>
        </p:spPr>
      </p:pic>
      <p:pic>
        <p:nvPicPr>
          <p:cNvPr id="9" name="Рисунок 8">
            <a:extLst>
              <a:ext uri="{FF2B5EF4-FFF2-40B4-BE49-F238E27FC236}">
                <a16:creationId xmlns:a16="http://schemas.microsoft.com/office/drawing/2014/main" id="{7C6F090B-9CBF-4FDF-8D86-F45F6D0B43B6}"/>
              </a:ext>
            </a:extLst>
          </p:cNvPr>
          <p:cNvPicPr/>
          <p:nvPr/>
        </p:nvPicPr>
        <p:blipFill>
          <a:blip r:embed="rId7"/>
          <a:stretch>
            <a:fillRect/>
          </a:stretch>
        </p:blipFill>
        <p:spPr>
          <a:xfrm>
            <a:off x="8363596" y="3879937"/>
            <a:ext cx="3548064" cy="2193292"/>
          </a:xfrm>
          <a:prstGeom prst="rect">
            <a:avLst/>
          </a:prstGeom>
        </p:spPr>
      </p:pic>
    </p:spTree>
    <p:extLst>
      <p:ext uri="{BB962C8B-B14F-4D97-AF65-F5344CB8AC3E}">
        <p14:creationId xmlns:p14="http://schemas.microsoft.com/office/powerpoint/2010/main" val="1742426976"/>
      </p:ext>
    </p:extLst>
  </p:cSld>
  <p:clrMapOvr>
    <a:masterClrMapping/>
  </p:clrMapOvr>
  <p:transition spd="slow">
    <p:push dir="u"/>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0BF2-A630-469F-91F2-60A2EC8EDCAC}"/>
              </a:ext>
            </a:extLst>
          </p:cNvPr>
          <p:cNvSpPr>
            <a:spLocks noGrp="1"/>
          </p:cNvSpPr>
          <p:nvPr>
            <p:ph type="title"/>
          </p:nvPr>
        </p:nvSpPr>
        <p:spPr>
          <a:xfrm>
            <a:off x="919119" y="320852"/>
            <a:ext cx="10353761" cy="1326321"/>
          </a:xfrm>
        </p:spPr>
        <p:txBody>
          <a:bodyPr/>
          <a:lstStyle/>
          <a:p>
            <a:pPr algn="l"/>
            <a:r>
              <a:rPr lang="uk-UA" dirty="0"/>
              <a:t>Генерація звітів</a:t>
            </a:r>
          </a:p>
        </p:txBody>
      </p:sp>
      <p:pic>
        <p:nvPicPr>
          <p:cNvPr id="4" name="Рисунок 3">
            <a:extLst>
              <a:ext uri="{FF2B5EF4-FFF2-40B4-BE49-F238E27FC236}">
                <a16:creationId xmlns:a16="http://schemas.microsoft.com/office/drawing/2014/main" id="{F1ACA3CC-A0A7-4E38-BEAB-0C5B52A50237}"/>
              </a:ext>
            </a:extLst>
          </p:cNvPr>
          <p:cNvPicPr/>
          <p:nvPr/>
        </p:nvPicPr>
        <p:blipFill>
          <a:blip r:embed="rId2"/>
          <a:stretch>
            <a:fillRect/>
          </a:stretch>
        </p:blipFill>
        <p:spPr>
          <a:xfrm>
            <a:off x="650749" y="2400730"/>
            <a:ext cx="4714875" cy="3046095"/>
          </a:xfrm>
          <a:prstGeom prst="rect">
            <a:avLst/>
          </a:prstGeom>
        </p:spPr>
      </p:pic>
      <p:pic>
        <p:nvPicPr>
          <p:cNvPr id="5" name="Рисунок 4">
            <a:extLst>
              <a:ext uri="{FF2B5EF4-FFF2-40B4-BE49-F238E27FC236}">
                <a16:creationId xmlns:a16="http://schemas.microsoft.com/office/drawing/2014/main" id="{5B45B596-7C46-4B25-9F86-DC8D9372301A}"/>
              </a:ext>
            </a:extLst>
          </p:cNvPr>
          <p:cNvPicPr/>
          <p:nvPr/>
        </p:nvPicPr>
        <p:blipFill>
          <a:blip r:embed="rId3"/>
          <a:stretch>
            <a:fillRect/>
          </a:stretch>
        </p:blipFill>
        <p:spPr>
          <a:xfrm>
            <a:off x="5855919" y="2400730"/>
            <a:ext cx="5856464" cy="2810097"/>
          </a:xfrm>
          <a:prstGeom prst="rect">
            <a:avLst/>
          </a:prstGeom>
        </p:spPr>
      </p:pic>
    </p:spTree>
    <p:extLst>
      <p:ext uri="{BB962C8B-B14F-4D97-AF65-F5344CB8AC3E}">
        <p14:creationId xmlns:p14="http://schemas.microsoft.com/office/powerpoint/2010/main" val="2174182541"/>
      </p:ext>
    </p:extLst>
  </p:cSld>
  <p:clrMapOvr>
    <a:masterClrMapping/>
  </p:clrMapOvr>
  <p:transition spd="slow">
    <p:push dir="u"/>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0BF2-A630-469F-91F2-60A2EC8EDCAC}"/>
              </a:ext>
            </a:extLst>
          </p:cNvPr>
          <p:cNvSpPr>
            <a:spLocks noGrp="1"/>
          </p:cNvSpPr>
          <p:nvPr>
            <p:ph type="title"/>
          </p:nvPr>
        </p:nvSpPr>
        <p:spPr>
          <a:xfrm>
            <a:off x="-79332" y="-103628"/>
            <a:ext cx="12350663" cy="1309970"/>
          </a:xfrm>
        </p:spPr>
        <p:txBody>
          <a:bodyPr>
            <a:normAutofit/>
          </a:bodyPr>
          <a:lstStyle/>
          <a:p>
            <a:r>
              <a:rPr lang="uk-UA" sz="3200" dirty="0"/>
              <a:t>Тестування клієнтського застосунку та </a:t>
            </a:r>
            <a:r>
              <a:rPr lang="en-US" sz="3200" dirty="0" err="1"/>
              <a:t>api</a:t>
            </a:r>
            <a:endParaRPr lang="uk-UA" sz="3200" dirty="0"/>
          </a:p>
        </p:txBody>
      </p:sp>
      <p:pic>
        <p:nvPicPr>
          <p:cNvPr id="4" name="Рисунок 3">
            <a:extLst>
              <a:ext uri="{FF2B5EF4-FFF2-40B4-BE49-F238E27FC236}">
                <a16:creationId xmlns:a16="http://schemas.microsoft.com/office/drawing/2014/main" id="{5D6E9D69-1A11-4988-B2A1-46878AB882CC}"/>
              </a:ext>
            </a:extLst>
          </p:cNvPr>
          <p:cNvPicPr/>
          <p:nvPr/>
        </p:nvPicPr>
        <p:blipFill>
          <a:blip r:embed="rId2"/>
          <a:stretch>
            <a:fillRect/>
          </a:stretch>
        </p:blipFill>
        <p:spPr>
          <a:xfrm>
            <a:off x="163757" y="992097"/>
            <a:ext cx="2798648" cy="1594528"/>
          </a:xfrm>
          <a:prstGeom prst="rect">
            <a:avLst/>
          </a:prstGeom>
        </p:spPr>
      </p:pic>
      <p:pic>
        <p:nvPicPr>
          <p:cNvPr id="5" name="Рисунок 4">
            <a:extLst>
              <a:ext uri="{FF2B5EF4-FFF2-40B4-BE49-F238E27FC236}">
                <a16:creationId xmlns:a16="http://schemas.microsoft.com/office/drawing/2014/main" id="{D3BFCD8D-87DA-49B3-AF80-2E2376C8AEAB}"/>
              </a:ext>
            </a:extLst>
          </p:cNvPr>
          <p:cNvPicPr/>
          <p:nvPr/>
        </p:nvPicPr>
        <p:blipFill>
          <a:blip r:embed="rId3"/>
          <a:stretch>
            <a:fillRect/>
          </a:stretch>
        </p:blipFill>
        <p:spPr>
          <a:xfrm>
            <a:off x="3161492" y="990305"/>
            <a:ext cx="4276882" cy="1594528"/>
          </a:xfrm>
          <a:prstGeom prst="rect">
            <a:avLst/>
          </a:prstGeom>
        </p:spPr>
      </p:pic>
      <p:pic>
        <p:nvPicPr>
          <p:cNvPr id="6" name="Рисунок 5">
            <a:extLst>
              <a:ext uri="{FF2B5EF4-FFF2-40B4-BE49-F238E27FC236}">
                <a16:creationId xmlns:a16="http://schemas.microsoft.com/office/drawing/2014/main" id="{E357FC8E-E9FB-419D-871F-C05AF8B1AF63}"/>
              </a:ext>
            </a:extLst>
          </p:cNvPr>
          <p:cNvPicPr/>
          <p:nvPr/>
        </p:nvPicPr>
        <p:blipFill>
          <a:blip r:embed="rId4"/>
          <a:stretch>
            <a:fillRect/>
          </a:stretch>
        </p:blipFill>
        <p:spPr>
          <a:xfrm>
            <a:off x="163757" y="2735520"/>
            <a:ext cx="3536749" cy="1594528"/>
          </a:xfrm>
          <a:prstGeom prst="rect">
            <a:avLst/>
          </a:prstGeom>
        </p:spPr>
      </p:pic>
      <p:pic>
        <p:nvPicPr>
          <p:cNvPr id="7" name="Рисунок 6">
            <a:extLst>
              <a:ext uri="{FF2B5EF4-FFF2-40B4-BE49-F238E27FC236}">
                <a16:creationId xmlns:a16="http://schemas.microsoft.com/office/drawing/2014/main" id="{255D571C-6D44-4BB6-ABEB-8BC3ED0990DE}"/>
              </a:ext>
            </a:extLst>
          </p:cNvPr>
          <p:cNvPicPr/>
          <p:nvPr/>
        </p:nvPicPr>
        <p:blipFill>
          <a:blip r:embed="rId5"/>
          <a:stretch>
            <a:fillRect/>
          </a:stretch>
        </p:blipFill>
        <p:spPr>
          <a:xfrm>
            <a:off x="3874483" y="2735520"/>
            <a:ext cx="3536749" cy="1594528"/>
          </a:xfrm>
          <a:prstGeom prst="rect">
            <a:avLst/>
          </a:prstGeom>
        </p:spPr>
      </p:pic>
      <p:pic>
        <p:nvPicPr>
          <p:cNvPr id="10" name="Рисунок 9">
            <a:extLst>
              <a:ext uri="{FF2B5EF4-FFF2-40B4-BE49-F238E27FC236}">
                <a16:creationId xmlns:a16="http://schemas.microsoft.com/office/drawing/2014/main" id="{6160B116-6938-4233-8A3D-6A241F6A4B50}"/>
              </a:ext>
            </a:extLst>
          </p:cNvPr>
          <p:cNvPicPr/>
          <p:nvPr/>
        </p:nvPicPr>
        <p:blipFill>
          <a:blip r:embed="rId6"/>
          <a:stretch>
            <a:fillRect/>
          </a:stretch>
        </p:blipFill>
        <p:spPr>
          <a:xfrm>
            <a:off x="163756" y="4510294"/>
            <a:ext cx="3536748" cy="1531826"/>
          </a:xfrm>
          <a:prstGeom prst="rect">
            <a:avLst/>
          </a:prstGeom>
        </p:spPr>
      </p:pic>
      <p:pic>
        <p:nvPicPr>
          <p:cNvPr id="11" name="Рисунок 10">
            <a:extLst>
              <a:ext uri="{FF2B5EF4-FFF2-40B4-BE49-F238E27FC236}">
                <a16:creationId xmlns:a16="http://schemas.microsoft.com/office/drawing/2014/main" id="{29EFFACF-99A5-441B-A74F-0D7C79398408}"/>
              </a:ext>
            </a:extLst>
          </p:cNvPr>
          <p:cNvPicPr/>
          <p:nvPr/>
        </p:nvPicPr>
        <p:blipFill>
          <a:blip r:embed="rId7"/>
          <a:stretch>
            <a:fillRect/>
          </a:stretch>
        </p:blipFill>
        <p:spPr>
          <a:xfrm>
            <a:off x="7839187" y="2598249"/>
            <a:ext cx="4013461" cy="3824090"/>
          </a:xfrm>
          <a:prstGeom prst="rect">
            <a:avLst/>
          </a:prstGeom>
        </p:spPr>
      </p:pic>
      <p:pic>
        <p:nvPicPr>
          <p:cNvPr id="12" name="Рисунок 11">
            <a:extLst>
              <a:ext uri="{FF2B5EF4-FFF2-40B4-BE49-F238E27FC236}">
                <a16:creationId xmlns:a16="http://schemas.microsoft.com/office/drawing/2014/main" id="{BE000603-859B-43E5-82AD-E4E447DE984A}"/>
              </a:ext>
            </a:extLst>
          </p:cNvPr>
          <p:cNvPicPr/>
          <p:nvPr/>
        </p:nvPicPr>
        <p:blipFill>
          <a:blip r:embed="rId8"/>
          <a:stretch>
            <a:fillRect/>
          </a:stretch>
        </p:blipFill>
        <p:spPr>
          <a:xfrm>
            <a:off x="8887112" y="1061059"/>
            <a:ext cx="2965536" cy="1453020"/>
          </a:xfrm>
          <a:prstGeom prst="rect">
            <a:avLst/>
          </a:prstGeom>
        </p:spPr>
      </p:pic>
      <p:pic>
        <p:nvPicPr>
          <p:cNvPr id="13" name="Рисунок 12">
            <a:extLst>
              <a:ext uri="{FF2B5EF4-FFF2-40B4-BE49-F238E27FC236}">
                <a16:creationId xmlns:a16="http://schemas.microsoft.com/office/drawing/2014/main" id="{1C4065DA-DA80-464C-88FC-BD35362BD58D}"/>
              </a:ext>
            </a:extLst>
          </p:cNvPr>
          <p:cNvPicPr/>
          <p:nvPr/>
        </p:nvPicPr>
        <p:blipFill>
          <a:blip r:embed="rId9"/>
          <a:stretch>
            <a:fillRect/>
          </a:stretch>
        </p:blipFill>
        <p:spPr>
          <a:xfrm>
            <a:off x="4922728" y="4424298"/>
            <a:ext cx="2488503" cy="1998041"/>
          </a:xfrm>
          <a:prstGeom prst="rect">
            <a:avLst/>
          </a:prstGeom>
        </p:spPr>
      </p:pic>
      <p:sp>
        <p:nvSpPr>
          <p:cNvPr id="15" name="Стрілка: вправо 14">
            <a:extLst>
              <a:ext uri="{FF2B5EF4-FFF2-40B4-BE49-F238E27FC236}">
                <a16:creationId xmlns:a16="http://schemas.microsoft.com/office/drawing/2014/main" id="{7C1E706C-DD6A-4F7C-838D-A92A6CB35375}"/>
              </a:ext>
            </a:extLst>
          </p:cNvPr>
          <p:cNvSpPr/>
          <p:nvPr/>
        </p:nvSpPr>
        <p:spPr>
          <a:xfrm>
            <a:off x="2962405" y="1653436"/>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6" name="Стрілка: вправо 15">
            <a:extLst>
              <a:ext uri="{FF2B5EF4-FFF2-40B4-BE49-F238E27FC236}">
                <a16:creationId xmlns:a16="http://schemas.microsoft.com/office/drawing/2014/main" id="{3FCCF2A6-47D5-417E-9A42-77F7EC444BB6}"/>
              </a:ext>
            </a:extLst>
          </p:cNvPr>
          <p:cNvSpPr/>
          <p:nvPr/>
        </p:nvSpPr>
        <p:spPr>
          <a:xfrm>
            <a:off x="7438374" y="1726486"/>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7" name="Стрілка: вправо 16">
            <a:extLst>
              <a:ext uri="{FF2B5EF4-FFF2-40B4-BE49-F238E27FC236}">
                <a16:creationId xmlns:a16="http://schemas.microsoft.com/office/drawing/2014/main" id="{08B36C45-A009-408D-860B-B6834BACA41F}"/>
              </a:ext>
            </a:extLst>
          </p:cNvPr>
          <p:cNvSpPr/>
          <p:nvPr/>
        </p:nvSpPr>
        <p:spPr>
          <a:xfrm>
            <a:off x="49149" y="5179774"/>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8" name="Стрілка: вправо 17">
            <a:extLst>
              <a:ext uri="{FF2B5EF4-FFF2-40B4-BE49-F238E27FC236}">
                <a16:creationId xmlns:a16="http://schemas.microsoft.com/office/drawing/2014/main" id="{E3DEBF04-13CC-4FBB-8B6F-64B32FEBBA2E}"/>
              </a:ext>
            </a:extLst>
          </p:cNvPr>
          <p:cNvSpPr/>
          <p:nvPr/>
        </p:nvSpPr>
        <p:spPr>
          <a:xfrm>
            <a:off x="64213" y="3532784"/>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19" name="Стрілка: вправо 18">
            <a:extLst>
              <a:ext uri="{FF2B5EF4-FFF2-40B4-BE49-F238E27FC236}">
                <a16:creationId xmlns:a16="http://schemas.microsoft.com/office/drawing/2014/main" id="{B523E572-A96C-4267-9E28-6FC48933442F}"/>
              </a:ext>
            </a:extLst>
          </p:cNvPr>
          <p:cNvSpPr/>
          <p:nvPr/>
        </p:nvSpPr>
        <p:spPr>
          <a:xfrm>
            <a:off x="3700504" y="3540073"/>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0" name="Стрілка: вправо 19">
            <a:extLst>
              <a:ext uri="{FF2B5EF4-FFF2-40B4-BE49-F238E27FC236}">
                <a16:creationId xmlns:a16="http://schemas.microsoft.com/office/drawing/2014/main" id="{FD240CB4-65DF-4245-838F-94DA43401128}"/>
              </a:ext>
            </a:extLst>
          </p:cNvPr>
          <p:cNvSpPr/>
          <p:nvPr/>
        </p:nvSpPr>
        <p:spPr>
          <a:xfrm>
            <a:off x="7386122" y="3540073"/>
            <a:ext cx="199087" cy="1691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2" name="Прямокутник 21">
            <a:extLst>
              <a:ext uri="{FF2B5EF4-FFF2-40B4-BE49-F238E27FC236}">
                <a16:creationId xmlns:a16="http://schemas.microsoft.com/office/drawing/2014/main" id="{C929930F-0C8E-4290-BD71-6A8B84DBD6B6}"/>
              </a:ext>
            </a:extLst>
          </p:cNvPr>
          <p:cNvSpPr/>
          <p:nvPr/>
        </p:nvSpPr>
        <p:spPr>
          <a:xfrm>
            <a:off x="163755" y="939452"/>
            <a:ext cx="287181" cy="26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endParaRPr lang="uk-UA" dirty="0"/>
          </a:p>
        </p:txBody>
      </p:sp>
      <p:sp>
        <p:nvSpPr>
          <p:cNvPr id="23" name="Прямокутник 22">
            <a:extLst>
              <a:ext uri="{FF2B5EF4-FFF2-40B4-BE49-F238E27FC236}">
                <a16:creationId xmlns:a16="http://schemas.microsoft.com/office/drawing/2014/main" id="{58DE3E64-641E-493F-A1EC-239613FD3F15}"/>
              </a:ext>
            </a:extLst>
          </p:cNvPr>
          <p:cNvSpPr/>
          <p:nvPr/>
        </p:nvSpPr>
        <p:spPr>
          <a:xfrm>
            <a:off x="3161492" y="962085"/>
            <a:ext cx="287181" cy="26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endParaRPr lang="uk-UA" dirty="0"/>
          </a:p>
        </p:txBody>
      </p:sp>
      <p:sp>
        <p:nvSpPr>
          <p:cNvPr id="26" name="Прямокутник 25">
            <a:extLst>
              <a:ext uri="{FF2B5EF4-FFF2-40B4-BE49-F238E27FC236}">
                <a16:creationId xmlns:a16="http://schemas.microsoft.com/office/drawing/2014/main" id="{FD483345-D4C4-46A4-A26D-00DA74F8131A}"/>
              </a:ext>
            </a:extLst>
          </p:cNvPr>
          <p:cNvSpPr/>
          <p:nvPr/>
        </p:nvSpPr>
        <p:spPr>
          <a:xfrm>
            <a:off x="160049" y="2699367"/>
            <a:ext cx="287181" cy="26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endParaRPr lang="uk-UA" dirty="0"/>
          </a:p>
        </p:txBody>
      </p:sp>
      <p:sp>
        <p:nvSpPr>
          <p:cNvPr id="27" name="Прямокутник 26">
            <a:extLst>
              <a:ext uri="{FF2B5EF4-FFF2-40B4-BE49-F238E27FC236}">
                <a16:creationId xmlns:a16="http://schemas.microsoft.com/office/drawing/2014/main" id="{8F39E974-5DE1-485F-B56E-293F6C335069}"/>
              </a:ext>
            </a:extLst>
          </p:cNvPr>
          <p:cNvSpPr/>
          <p:nvPr/>
        </p:nvSpPr>
        <p:spPr>
          <a:xfrm>
            <a:off x="3874483" y="2667000"/>
            <a:ext cx="287181" cy="26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endParaRPr lang="uk-UA" dirty="0"/>
          </a:p>
        </p:txBody>
      </p:sp>
      <p:sp>
        <p:nvSpPr>
          <p:cNvPr id="28" name="Прямокутник 27">
            <a:extLst>
              <a:ext uri="{FF2B5EF4-FFF2-40B4-BE49-F238E27FC236}">
                <a16:creationId xmlns:a16="http://schemas.microsoft.com/office/drawing/2014/main" id="{360C0A31-5356-4DBE-8974-6A4650C8D360}"/>
              </a:ext>
            </a:extLst>
          </p:cNvPr>
          <p:cNvSpPr/>
          <p:nvPr/>
        </p:nvSpPr>
        <p:spPr>
          <a:xfrm>
            <a:off x="160049" y="4458554"/>
            <a:ext cx="287181" cy="2668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endParaRPr lang="uk-UA" dirty="0"/>
          </a:p>
        </p:txBody>
      </p:sp>
    </p:spTree>
    <p:extLst>
      <p:ext uri="{BB962C8B-B14F-4D97-AF65-F5344CB8AC3E}">
        <p14:creationId xmlns:p14="http://schemas.microsoft.com/office/powerpoint/2010/main" val="2974995806"/>
      </p:ext>
    </p:extLst>
  </p:cSld>
  <p:clrMapOvr>
    <a:masterClrMapping/>
  </p:clrMapOvr>
  <p:transition spd="slow">
    <p:push dir="u"/>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Місце для вмісту 2">
            <a:extLst>
              <a:ext uri="{FF2B5EF4-FFF2-40B4-BE49-F238E27FC236}">
                <a16:creationId xmlns:a16="http://schemas.microsoft.com/office/drawing/2014/main" id="{CAE9F56A-C777-462B-8613-3BAC1FB67935}"/>
              </a:ext>
            </a:extLst>
          </p:cNvPr>
          <p:cNvSpPr txBox="1">
            <a:spLocks/>
          </p:cNvSpPr>
          <p:nvPr/>
        </p:nvSpPr>
        <p:spPr>
          <a:xfrm>
            <a:off x="814192" y="1102290"/>
            <a:ext cx="7615824" cy="4853836"/>
          </a:xfrm>
          <a:prstGeom prst="rect">
            <a:avLst/>
          </a:prstGeom>
        </p:spPr>
        <p:txBody>
          <a:bodyPr>
            <a:normAutofit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Font typeface="Arial" panose="020B0604020202020204" pitchFamily="34" charset="0"/>
              <a:buNone/>
            </a:pPr>
            <a:r>
              <a:rPr lang="uk-UA" b="1" dirty="0">
                <a:effectLst/>
              </a:rPr>
              <a:t>Висновок:</a:t>
            </a:r>
          </a:p>
          <a:p>
            <a:pPr marL="0" indent="0" algn="just">
              <a:buNone/>
            </a:pPr>
            <a:r>
              <a:rPr lang="uk-UA" sz="1400" b="1" dirty="0">
                <a:effectLst/>
              </a:rPr>
              <a:t>У ході дипломного </a:t>
            </a:r>
            <a:r>
              <a:rPr lang="uk-UA" sz="1400" b="1" dirty="0" err="1">
                <a:effectLst/>
              </a:rPr>
              <a:t>проєкту</a:t>
            </a:r>
            <a:r>
              <a:rPr lang="uk-UA" sz="1400" b="1" dirty="0">
                <a:effectLst/>
              </a:rPr>
              <a:t> розроблено комп’ютерну систему для централізованого управління мережею торгових точок, яка автоматизує ключові бізнес-процеси — від обліку товарів до звітності. Проведено аналіз існуючих рішень і виявлено їхні недоліки, що спонукало створити власний продукт, орієнтований на малий та середній бізнес в Україні. </a:t>
            </a:r>
            <a:r>
              <a:rPr lang="uk-UA" sz="1400" b="1" dirty="0" err="1">
                <a:effectLst/>
              </a:rPr>
              <a:t>Проєкт</a:t>
            </a:r>
            <a:r>
              <a:rPr lang="uk-UA" sz="1400" b="1" dirty="0">
                <a:effectLst/>
              </a:rPr>
              <a:t> базується на клієнт-серверній архітектурі з використанням </a:t>
            </a:r>
            <a:r>
              <a:rPr lang="en-US" sz="1400" b="1" dirty="0">
                <a:effectLst/>
              </a:rPr>
              <a:t>C#, ASP.NET Core, WinForms </a:t>
            </a:r>
            <a:r>
              <a:rPr lang="uk-UA" sz="1400" b="1" dirty="0">
                <a:effectLst/>
              </a:rPr>
              <a:t>і </a:t>
            </a:r>
            <a:r>
              <a:rPr lang="en-US" sz="1400" b="1" dirty="0">
                <a:effectLst/>
              </a:rPr>
              <a:t>PostgreSQL. </a:t>
            </a:r>
            <a:r>
              <a:rPr lang="uk-UA" sz="1400" b="1" dirty="0">
                <a:effectLst/>
              </a:rPr>
              <a:t>Реалізовано функціонал авторизації, ролей, звітності у форматах </a:t>
            </a:r>
            <a:r>
              <a:rPr lang="en-US" sz="1400" b="1" dirty="0">
                <a:effectLst/>
              </a:rPr>
              <a:t>HTML </a:t>
            </a:r>
            <a:r>
              <a:rPr lang="uk-UA" sz="1400" b="1" dirty="0">
                <a:effectLst/>
              </a:rPr>
              <a:t>і </a:t>
            </a:r>
            <a:r>
              <a:rPr lang="en-US" sz="1400" b="1" dirty="0">
                <a:effectLst/>
              </a:rPr>
              <a:t>XLSX, </a:t>
            </a:r>
            <a:r>
              <a:rPr lang="uk-UA" sz="1400" b="1" dirty="0">
                <a:effectLst/>
              </a:rPr>
              <a:t>а також забезпечено масштабованість і гнучкість системи. Проведено тестування клієнтської частини та </a:t>
            </a:r>
            <a:r>
              <a:rPr lang="en-US" sz="1400" b="1" dirty="0">
                <a:effectLst/>
              </a:rPr>
              <a:t>API.</a:t>
            </a:r>
            <a:endParaRPr lang="uk-UA" sz="1400" b="1" dirty="0">
              <a:effectLst/>
            </a:endParaRPr>
          </a:p>
          <a:p>
            <a:pPr marL="0" indent="0" algn="just">
              <a:buNone/>
            </a:pPr>
            <a:r>
              <a:rPr lang="uk-UA" sz="1400" b="1" dirty="0">
                <a:effectLst/>
              </a:rPr>
              <a:t>У перспективі планується розширення функціоналу системи за рахунок переходу на </a:t>
            </a:r>
            <a:r>
              <a:rPr lang="uk-UA" sz="1400" b="1" dirty="0" err="1">
                <a:effectLst/>
              </a:rPr>
              <a:t>мікросервісну</a:t>
            </a:r>
            <a:r>
              <a:rPr lang="uk-UA" sz="1400" b="1" dirty="0">
                <a:effectLst/>
              </a:rPr>
              <a:t> архітектуру, інтеграції з сучасними засобами безпеки та впровадження аналітики користувацької поведінки. Також розглядається інтеграція з хмарними сервісами для підвищення надійності, масштабованості та ефективності роботи з великими обсягами даних.</a:t>
            </a:r>
          </a:p>
          <a:p>
            <a:pPr marL="0" indent="0" algn="just">
              <a:buNone/>
            </a:pPr>
            <a:r>
              <a:rPr lang="uk-UA" sz="1400" b="1" dirty="0">
                <a:effectLst/>
              </a:rPr>
              <a:t>Таким чином, система є сучасним, гнучким інструментом, готовим до подальшого розвитку і адаптації під реальні потреби бізнесу.</a:t>
            </a:r>
            <a:endParaRPr lang="uk-UA" sz="1400" dirty="0">
              <a:effectLst/>
            </a:endParaRPr>
          </a:p>
        </p:txBody>
      </p:sp>
      <p:pic>
        <p:nvPicPr>
          <p:cNvPr id="10246" name="Picture 6" descr="Результат – Бесплатные иконки: файлы и папки">
            <a:extLst>
              <a:ext uri="{FF2B5EF4-FFF2-40B4-BE49-F238E27FC236}">
                <a16:creationId xmlns:a16="http://schemas.microsoft.com/office/drawing/2014/main" id="{F8E310A8-ABC1-4C39-AEF9-25AB84595F6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56941" y="3834007"/>
            <a:ext cx="2511469" cy="2511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94308825"/>
      </p:ext>
    </p:extLst>
  </p:cSld>
  <p:clrMapOvr>
    <a:masterClrMapping/>
  </p:clrMapOvr>
  <p:transition spd="slow">
    <p:push dir="u"/>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Заголовок 1">
            <a:extLst>
              <a:ext uri="{FF2B5EF4-FFF2-40B4-BE49-F238E27FC236}">
                <a16:creationId xmlns:a16="http://schemas.microsoft.com/office/drawing/2014/main" id="{222A1121-207A-4DD0-8756-EFD02498483F}"/>
              </a:ext>
            </a:extLst>
          </p:cNvPr>
          <p:cNvSpPr>
            <a:spLocks noGrp="1"/>
          </p:cNvSpPr>
          <p:nvPr>
            <p:ph type="title"/>
          </p:nvPr>
        </p:nvSpPr>
        <p:spPr>
          <a:xfrm>
            <a:off x="757219" y="2765839"/>
            <a:ext cx="10353761" cy="1326321"/>
          </a:xfrm>
        </p:spPr>
        <p:txBody>
          <a:bodyPr/>
          <a:lstStyle/>
          <a:p>
            <a:r>
              <a:rPr lang="uk-UA" dirty="0"/>
              <a:t>Дякую за увагу</a:t>
            </a:r>
          </a:p>
        </p:txBody>
      </p:sp>
    </p:spTree>
    <p:extLst>
      <p:ext uri="{BB962C8B-B14F-4D97-AF65-F5344CB8AC3E}">
        <p14:creationId xmlns:p14="http://schemas.microsoft.com/office/powerpoint/2010/main" val="2587295380"/>
      </p:ext>
    </p:extLst>
  </p:cSld>
  <p:clrMapOvr>
    <a:masterClrMapping/>
  </p:clrMapOvr>
  <p:transition spd="slow">
    <p:push dir="u"/>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4457B263-895F-47DE-AB11-064CED7E11FA}"/>
              </a:ext>
            </a:extLst>
          </p:cNvPr>
          <p:cNvSpPr>
            <a:spLocks noGrp="1"/>
          </p:cNvSpPr>
          <p:nvPr>
            <p:ph type="title"/>
          </p:nvPr>
        </p:nvSpPr>
        <p:spPr/>
        <p:txBody>
          <a:bodyPr/>
          <a:lstStyle/>
          <a:p>
            <a:pPr algn="l"/>
            <a:r>
              <a:rPr lang="uk-UA" dirty="0"/>
              <a:t>Актуальність роботи</a:t>
            </a:r>
          </a:p>
        </p:txBody>
      </p:sp>
      <p:sp>
        <p:nvSpPr>
          <p:cNvPr id="3" name="Місце для вмісту 2">
            <a:extLst>
              <a:ext uri="{FF2B5EF4-FFF2-40B4-BE49-F238E27FC236}">
                <a16:creationId xmlns:a16="http://schemas.microsoft.com/office/drawing/2014/main" id="{87D08178-8E5B-4D72-B522-79E76755B504}"/>
              </a:ext>
            </a:extLst>
          </p:cNvPr>
          <p:cNvSpPr>
            <a:spLocks noGrp="1"/>
          </p:cNvSpPr>
          <p:nvPr>
            <p:ph sz="half" idx="2"/>
          </p:nvPr>
        </p:nvSpPr>
        <p:spPr>
          <a:xfrm>
            <a:off x="638223" y="2195620"/>
            <a:ext cx="5107208" cy="3702880"/>
          </a:xfrm>
        </p:spPr>
        <p:txBody>
          <a:bodyPr>
            <a:normAutofit lnSpcReduction="10000"/>
          </a:bodyPr>
          <a:lstStyle/>
          <a:p>
            <a:pPr marL="0" indent="0" algn="just">
              <a:buNone/>
            </a:pPr>
            <a:r>
              <a:rPr lang="uk-UA" dirty="0">
                <a:effectLst/>
              </a:rPr>
              <a:t>У сучасних умовах активного розвитку торгівлі та цифрових технологій ефективне управління мережею торгових точок стає важливою складовою успішної діяльності підприємств. Зростаючий обсяг даних, необхідність швидкого прийняття рішень та контроль за процесами продажу вимагають впровадження сучасних комп’ютерних систем обліку та управління.</a:t>
            </a:r>
          </a:p>
          <a:p>
            <a:pPr marL="0" indent="0">
              <a:buNone/>
            </a:pPr>
            <a:endParaRPr lang="uk-UA" dirty="0"/>
          </a:p>
        </p:txBody>
      </p:sp>
      <p:pic>
        <p:nvPicPr>
          <p:cNvPr id="11" name="Picture 2" descr="Критерії вибору спеціалізованого програмного забезпечення для торговельних  підприємств">
            <a:extLst>
              <a:ext uri="{FF2B5EF4-FFF2-40B4-BE49-F238E27FC236}">
                <a16:creationId xmlns:a16="http://schemas.microsoft.com/office/drawing/2014/main" id="{04380941-B210-4D81-B756-3F278A9EB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5437" y="2195620"/>
            <a:ext cx="4839906" cy="25776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6228080"/>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Місце для вмісту 2">
            <a:extLst>
              <a:ext uri="{FF2B5EF4-FFF2-40B4-BE49-F238E27FC236}">
                <a16:creationId xmlns:a16="http://schemas.microsoft.com/office/drawing/2014/main" id="{C0D0EEF9-093D-4B46-ACE3-3E87281B2FA0}"/>
              </a:ext>
            </a:extLst>
          </p:cNvPr>
          <p:cNvSpPr>
            <a:spLocks noGrp="1"/>
          </p:cNvSpPr>
          <p:nvPr>
            <p:ph idx="1"/>
          </p:nvPr>
        </p:nvSpPr>
        <p:spPr>
          <a:xfrm>
            <a:off x="919119" y="586678"/>
            <a:ext cx="8074569" cy="1642955"/>
          </a:xfrm>
        </p:spPr>
        <p:txBody>
          <a:bodyPr/>
          <a:lstStyle/>
          <a:p>
            <a:pPr marL="0" indent="0" algn="just">
              <a:buNone/>
            </a:pPr>
            <a:r>
              <a:rPr lang="uk-UA" b="1" dirty="0">
                <a:effectLst/>
              </a:rPr>
              <a:t>Метою</a:t>
            </a:r>
            <a:r>
              <a:rPr lang="uk-UA" dirty="0">
                <a:effectLst/>
              </a:rPr>
              <a:t> даного </a:t>
            </a:r>
            <a:r>
              <a:rPr lang="uk-UA" dirty="0" err="1">
                <a:effectLst/>
              </a:rPr>
              <a:t>проєкту</a:t>
            </a:r>
            <a:r>
              <a:rPr lang="uk-UA" dirty="0">
                <a:effectLst/>
              </a:rPr>
              <a:t> є створення комп</a:t>
            </a:r>
            <a:r>
              <a:rPr lang="en-US" dirty="0">
                <a:effectLst/>
              </a:rPr>
              <a:t>’</a:t>
            </a:r>
            <a:r>
              <a:rPr lang="uk-UA" dirty="0" err="1">
                <a:effectLst/>
              </a:rPr>
              <a:t>ютернрої</a:t>
            </a:r>
            <a:r>
              <a:rPr lang="uk-UA" dirty="0">
                <a:effectLst/>
              </a:rPr>
              <a:t> системи для централізованого управління мережею торгових точок, що дозволяє вести облік товарів, продажів, категорій, ролей користувачів, а також здійснювати базовий аналіз діяльності. </a:t>
            </a:r>
          </a:p>
          <a:p>
            <a:endParaRPr lang="uk-UA" dirty="0"/>
          </a:p>
        </p:txBody>
      </p:sp>
      <p:sp>
        <p:nvSpPr>
          <p:cNvPr id="4" name="Місце для вмісту 2">
            <a:extLst>
              <a:ext uri="{FF2B5EF4-FFF2-40B4-BE49-F238E27FC236}">
                <a16:creationId xmlns:a16="http://schemas.microsoft.com/office/drawing/2014/main" id="{2577EA0F-1E5F-4E8D-A799-75D36137C4AA}"/>
              </a:ext>
            </a:extLst>
          </p:cNvPr>
          <p:cNvSpPr txBox="1">
            <a:spLocks/>
          </p:cNvSpPr>
          <p:nvPr/>
        </p:nvSpPr>
        <p:spPr>
          <a:xfrm>
            <a:off x="919119" y="2129425"/>
            <a:ext cx="8318826" cy="4233797"/>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just">
              <a:buNone/>
            </a:pPr>
            <a:r>
              <a:rPr lang="uk-UA" b="1" dirty="0">
                <a:effectLst/>
              </a:rPr>
              <a:t>Вимоги</a:t>
            </a:r>
            <a:r>
              <a:rPr lang="uk-UA" dirty="0">
                <a:effectLst/>
              </a:rPr>
              <a:t> до комп</a:t>
            </a:r>
            <a:r>
              <a:rPr lang="en-US" dirty="0">
                <a:effectLst/>
              </a:rPr>
              <a:t>’</a:t>
            </a:r>
            <a:r>
              <a:rPr lang="uk-UA" dirty="0" err="1">
                <a:effectLst/>
              </a:rPr>
              <a:t>ютернрої</a:t>
            </a:r>
            <a:r>
              <a:rPr lang="uk-UA" dirty="0">
                <a:effectLst/>
              </a:rPr>
              <a:t> системи , що розробляється:</a:t>
            </a:r>
          </a:p>
          <a:p>
            <a:pPr algn="just"/>
            <a:r>
              <a:rPr lang="uk-UA" dirty="0">
                <a:effectLst/>
              </a:rPr>
              <a:t>Віконний інтерфейс користувача на базі .</a:t>
            </a:r>
            <a:r>
              <a:rPr lang="en-US" dirty="0">
                <a:effectLst/>
              </a:rPr>
              <a:t>NET Windows Forms;</a:t>
            </a:r>
          </a:p>
          <a:p>
            <a:pPr algn="just"/>
            <a:r>
              <a:rPr lang="uk-UA" dirty="0">
                <a:effectLst/>
              </a:rPr>
              <a:t>Робота з базою даних </a:t>
            </a:r>
            <a:r>
              <a:rPr lang="en-US" dirty="0">
                <a:effectLst/>
              </a:rPr>
              <a:t>PostgreSQL;</a:t>
            </a:r>
          </a:p>
          <a:p>
            <a:pPr algn="just"/>
            <a:r>
              <a:rPr lang="uk-UA" dirty="0">
                <a:effectLst/>
              </a:rPr>
              <a:t>Можливість створення, редагування та перегляду товарів, категорій товарів, торгових точок, користувачів, ролей та продажів.</a:t>
            </a:r>
            <a:endParaRPr lang="en-US" dirty="0">
              <a:effectLst/>
            </a:endParaRPr>
          </a:p>
          <a:p>
            <a:pPr algn="just"/>
            <a:r>
              <a:rPr lang="uk-UA" dirty="0">
                <a:effectLst/>
              </a:rPr>
              <a:t>Підтримка обліку залишків товару;</a:t>
            </a:r>
          </a:p>
          <a:p>
            <a:pPr algn="just"/>
            <a:r>
              <a:rPr lang="uk-UA" dirty="0">
                <a:effectLst/>
              </a:rPr>
              <a:t>Аутентифікація користувачів;</a:t>
            </a:r>
          </a:p>
          <a:p>
            <a:pPr algn="just"/>
            <a:r>
              <a:rPr lang="uk-UA" dirty="0">
                <a:effectLst/>
              </a:rPr>
              <a:t>Фільтрація, сортування та пошук даних;</a:t>
            </a:r>
          </a:p>
          <a:p>
            <a:pPr algn="just"/>
            <a:r>
              <a:rPr lang="uk-UA" dirty="0">
                <a:effectLst/>
              </a:rPr>
              <a:t>Створення базових звітів.</a:t>
            </a:r>
          </a:p>
        </p:txBody>
      </p:sp>
      <p:pic>
        <p:nvPicPr>
          <p:cNvPr id="6" name="Рисунок 5">
            <a:extLst>
              <a:ext uri="{FF2B5EF4-FFF2-40B4-BE49-F238E27FC236}">
                <a16:creationId xmlns:a16="http://schemas.microsoft.com/office/drawing/2014/main" id="{ED0AB7AE-9A53-4E80-8E8A-F6E602F2D4B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651783" y="219047"/>
            <a:ext cx="1890408" cy="1746102"/>
          </a:xfrm>
          <a:prstGeom prst="rect">
            <a:avLst/>
          </a:prstGeom>
        </p:spPr>
      </p:pic>
      <p:pic>
        <p:nvPicPr>
          <p:cNvPr id="2050" name="Picture 2" descr="Why Choose PostgreSQL Database">
            <a:extLst>
              <a:ext uri="{FF2B5EF4-FFF2-40B4-BE49-F238E27FC236}">
                <a16:creationId xmlns:a16="http://schemas.microsoft.com/office/drawing/2014/main" id="{379F0042-FE90-4F70-9006-6A820E8372E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53" t="17967" r="24937" b="15993"/>
          <a:stretch/>
        </p:blipFill>
        <p:spPr bwMode="auto">
          <a:xfrm>
            <a:off x="9649981" y="2091128"/>
            <a:ext cx="1890408" cy="12557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RUD Operations Explained. What is CRUD? | by Avelon Pang | Geek Culture |  Medium">
            <a:extLst>
              <a:ext uri="{FF2B5EF4-FFF2-40B4-BE49-F238E27FC236}">
                <a16:creationId xmlns:a16="http://schemas.microsoft.com/office/drawing/2014/main" id="{B80E8EE8-13E6-4FED-8E6A-ADD7003C79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64961" y="4751437"/>
            <a:ext cx="3475428" cy="2008273"/>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What Is ASP.NET Core ? Introduction And Features Of .NET Core">
            <a:extLst>
              <a:ext uri="{FF2B5EF4-FFF2-40B4-BE49-F238E27FC236}">
                <a16:creationId xmlns:a16="http://schemas.microsoft.com/office/drawing/2014/main" id="{7176A73F-7DB7-4D71-B47A-87EB743985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49981" y="3472842"/>
            <a:ext cx="1892209" cy="115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8212988"/>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B32507FC-8178-4D9D-ADC3-342FAB09CBD1}"/>
              </a:ext>
            </a:extLst>
          </p:cNvPr>
          <p:cNvSpPr>
            <a:spLocks noGrp="1"/>
          </p:cNvSpPr>
          <p:nvPr>
            <p:ph type="title"/>
          </p:nvPr>
        </p:nvSpPr>
        <p:spPr>
          <a:xfrm>
            <a:off x="919119" y="177452"/>
            <a:ext cx="10353761" cy="818367"/>
          </a:xfrm>
        </p:spPr>
        <p:txBody>
          <a:bodyPr/>
          <a:lstStyle/>
          <a:p>
            <a:pPr algn="l"/>
            <a:r>
              <a:rPr lang="uk-UA" dirty="0"/>
              <a:t>Аналіз наявних рішень</a:t>
            </a:r>
          </a:p>
        </p:txBody>
      </p:sp>
      <p:pic>
        <p:nvPicPr>
          <p:cNvPr id="3076" name="Picture 4" descr="Poster POS — програма автоматизації закладів громадського харчування на  планшеті — Poster POS">
            <a:extLst>
              <a:ext uri="{FF2B5EF4-FFF2-40B4-BE49-F238E27FC236}">
                <a16:creationId xmlns:a16="http://schemas.microsoft.com/office/drawing/2014/main" id="{746FB22F-188F-4881-9909-F93C760EF9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1229" y="1135605"/>
            <a:ext cx="2989001" cy="198898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6AFEDA0-57C7-4CF7-8ADC-10C1DCB7F3E1}"/>
              </a:ext>
            </a:extLst>
          </p:cNvPr>
          <p:cNvSpPr txBox="1"/>
          <p:nvPr/>
        </p:nvSpPr>
        <p:spPr>
          <a:xfrm>
            <a:off x="1575093" y="3124589"/>
            <a:ext cx="1344792" cy="369332"/>
          </a:xfrm>
          <a:prstGeom prst="rect">
            <a:avLst/>
          </a:prstGeom>
          <a:noFill/>
        </p:spPr>
        <p:txBody>
          <a:bodyPr wrap="none" rtlCol="0">
            <a:spAutoFit/>
          </a:bodyPr>
          <a:lstStyle/>
          <a:p>
            <a:r>
              <a:rPr lang="en-US" dirty="0"/>
              <a:t>Poster POS</a:t>
            </a:r>
            <a:endParaRPr lang="uk-UA" dirty="0"/>
          </a:p>
        </p:txBody>
      </p:sp>
      <p:sp>
        <p:nvSpPr>
          <p:cNvPr id="5" name="Прямокутник 4">
            <a:extLst>
              <a:ext uri="{FF2B5EF4-FFF2-40B4-BE49-F238E27FC236}">
                <a16:creationId xmlns:a16="http://schemas.microsoft.com/office/drawing/2014/main" id="{2450F51D-9D7E-4080-8B09-A7F37F4B782D}"/>
              </a:ext>
            </a:extLst>
          </p:cNvPr>
          <p:cNvSpPr/>
          <p:nvPr/>
        </p:nvSpPr>
        <p:spPr>
          <a:xfrm>
            <a:off x="4927890" y="3095079"/>
            <a:ext cx="1899879" cy="369332"/>
          </a:xfrm>
          <a:prstGeom prst="rect">
            <a:avLst/>
          </a:prstGeom>
        </p:spPr>
        <p:txBody>
          <a:bodyPr wrap="none">
            <a:spAutoFit/>
          </a:bodyPr>
          <a:lstStyle/>
          <a:p>
            <a:r>
              <a:rPr lang="uk-UA" dirty="0">
                <a:latin typeface="Times New Roman" panose="02020603050405020304" pitchFamily="18" charset="0"/>
                <a:ea typeface="Times New Roman" panose="02020603050405020304" pitchFamily="18" charset="0"/>
              </a:rPr>
              <a:t>1С:Підприємство</a:t>
            </a:r>
            <a:endParaRPr lang="uk-UA" dirty="0"/>
          </a:p>
        </p:txBody>
      </p:sp>
      <p:pic>
        <p:nvPicPr>
          <p:cNvPr id="3082" name="Picture 10" descr="1С: Підприємство — Вікіпедія">
            <a:extLst>
              <a:ext uri="{FF2B5EF4-FFF2-40B4-BE49-F238E27FC236}">
                <a16:creationId xmlns:a16="http://schemas.microsoft.com/office/drawing/2014/main" id="{046245E5-50FA-49F0-9813-AAACE175FF4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5223" y="1420588"/>
            <a:ext cx="3505214" cy="1613859"/>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638A6D8D-2A40-4CD2-B0B3-D53565CE750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1229" y="4540802"/>
            <a:ext cx="2989001" cy="1119555"/>
          </a:xfrm>
          <a:prstGeom prst="rect">
            <a:avLst/>
          </a:prstGeom>
        </p:spPr>
      </p:pic>
      <p:sp>
        <p:nvSpPr>
          <p:cNvPr id="14" name="TextBox 13">
            <a:extLst>
              <a:ext uri="{FF2B5EF4-FFF2-40B4-BE49-F238E27FC236}">
                <a16:creationId xmlns:a16="http://schemas.microsoft.com/office/drawing/2014/main" id="{83BB8A53-D9DB-4503-A391-BFE337EADB61}"/>
              </a:ext>
            </a:extLst>
          </p:cNvPr>
          <p:cNvSpPr txBox="1"/>
          <p:nvPr/>
        </p:nvSpPr>
        <p:spPr>
          <a:xfrm>
            <a:off x="1553333" y="5660357"/>
            <a:ext cx="1298753" cy="369332"/>
          </a:xfrm>
          <a:prstGeom prst="rect">
            <a:avLst/>
          </a:prstGeom>
          <a:noFill/>
        </p:spPr>
        <p:txBody>
          <a:bodyPr wrap="none" rtlCol="0">
            <a:spAutoFit/>
          </a:bodyPr>
          <a:lstStyle/>
          <a:p>
            <a:r>
              <a:rPr lang="uk-UA" dirty="0" err="1"/>
              <a:t>RetailCRM</a:t>
            </a:r>
            <a:endParaRPr lang="uk-UA" dirty="0"/>
          </a:p>
        </p:txBody>
      </p:sp>
      <p:pic>
        <p:nvPicPr>
          <p:cNvPr id="3086" name="Picture 14" descr="Программное обеспечение для ресторана IIKO | Лига Бариста">
            <a:extLst>
              <a:ext uri="{FF2B5EF4-FFF2-40B4-BE49-F238E27FC236}">
                <a16:creationId xmlns:a16="http://schemas.microsoft.com/office/drawing/2014/main" id="{BAD356FA-ACBF-4954-A110-63116ADC50F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426157" y="1291372"/>
            <a:ext cx="2619375" cy="1743075"/>
          </a:xfrm>
          <a:prstGeom prst="rect">
            <a:avLst/>
          </a:prstGeom>
          <a:noFill/>
          <a:extLst>
            <a:ext uri="{909E8E84-426E-40DD-AFC4-6F175D3DCCD1}">
              <a14:hiddenFill xmlns:a14="http://schemas.microsoft.com/office/drawing/2010/main">
                <a:solidFill>
                  <a:srgbClr val="FFFFFF"/>
                </a:solidFill>
              </a14:hiddenFill>
            </a:ext>
          </a:extLst>
        </p:spPr>
      </p:pic>
      <p:sp>
        <p:nvSpPr>
          <p:cNvPr id="16" name="Прямокутник 15">
            <a:extLst>
              <a:ext uri="{FF2B5EF4-FFF2-40B4-BE49-F238E27FC236}">
                <a16:creationId xmlns:a16="http://schemas.microsoft.com/office/drawing/2014/main" id="{27251339-E4ED-47DC-BBE1-37A61E4072D4}"/>
              </a:ext>
            </a:extLst>
          </p:cNvPr>
          <p:cNvSpPr/>
          <p:nvPr/>
        </p:nvSpPr>
        <p:spPr>
          <a:xfrm>
            <a:off x="9457562" y="3095079"/>
            <a:ext cx="556563" cy="369332"/>
          </a:xfrm>
          <a:prstGeom prst="rect">
            <a:avLst/>
          </a:prstGeom>
        </p:spPr>
        <p:txBody>
          <a:bodyPr wrap="none">
            <a:spAutoFit/>
          </a:bodyPr>
          <a:lstStyle/>
          <a:p>
            <a:r>
              <a:rPr lang="en-US" dirty="0" err="1">
                <a:latin typeface="Times New Roman" panose="02020603050405020304" pitchFamily="18" charset="0"/>
                <a:ea typeface="Times New Roman" panose="02020603050405020304" pitchFamily="18" charset="0"/>
              </a:rPr>
              <a:t>Iiko</a:t>
            </a:r>
            <a:endParaRPr lang="uk-UA" dirty="0"/>
          </a:p>
        </p:txBody>
      </p:sp>
      <p:sp>
        <p:nvSpPr>
          <p:cNvPr id="18" name="Прямокутник 17">
            <a:extLst>
              <a:ext uri="{FF2B5EF4-FFF2-40B4-BE49-F238E27FC236}">
                <a16:creationId xmlns:a16="http://schemas.microsoft.com/office/drawing/2014/main" id="{B2A20ED0-3502-49F1-B462-BCFECE8B70C3}"/>
              </a:ext>
            </a:extLst>
          </p:cNvPr>
          <p:cNvSpPr/>
          <p:nvPr/>
        </p:nvSpPr>
        <p:spPr>
          <a:xfrm>
            <a:off x="5253567" y="5752780"/>
            <a:ext cx="1306768"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Square POS</a:t>
            </a:r>
            <a:endParaRPr lang="uk-UA" dirty="0"/>
          </a:p>
        </p:txBody>
      </p:sp>
      <p:pic>
        <p:nvPicPr>
          <p:cNvPr id="3088" name="Picture 16" descr="What Is Square? POS System Explained">
            <a:extLst>
              <a:ext uri="{FF2B5EF4-FFF2-40B4-BE49-F238E27FC236}">
                <a16:creationId xmlns:a16="http://schemas.microsoft.com/office/drawing/2014/main" id="{E68BE2DF-D1E5-4ACE-B0CE-A933309172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52679" y="4102394"/>
            <a:ext cx="2508543" cy="1557963"/>
          </a:xfrm>
          <a:prstGeom prst="rect">
            <a:avLst/>
          </a:prstGeom>
          <a:noFill/>
          <a:extLst>
            <a:ext uri="{909E8E84-426E-40DD-AFC4-6F175D3DCCD1}">
              <a14:hiddenFill xmlns:a14="http://schemas.microsoft.com/office/drawing/2010/main">
                <a:solidFill>
                  <a:srgbClr val="FFFFFF"/>
                </a:solidFill>
              </a14:hiddenFill>
            </a:ext>
          </a:extLst>
        </p:spPr>
      </p:pic>
      <p:pic>
        <p:nvPicPr>
          <p:cNvPr id="13" name="Рисунок 12">
            <a:extLst>
              <a:ext uri="{FF2B5EF4-FFF2-40B4-BE49-F238E27FC236}">
                <a16:creationId xmlns:a16="http://schemas.microsoft.com/office/drawing/2014/main" id="{B5F2F5EA-3DC0-4961-913C-F31AA9741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64503" y="3820104"/>
            <a:ext cx="2681029" cy="1954395"/>
          </a:xfrm>
          <a:prstGeom prst="rect">
            <a:avLst/>
          </a:prstGeom>
        </p:spPr>
      </p:pic>
      <p:sp>
        <p:nvSpPr>
          <p:cNvPr id="22" name="Прямокутник 21">
            <a:extLst>
              <a:ext uri="{FF2B5EF4-FFF2-40B4-BE49-F238E27FC236}">
                <a16:creationId xmlns:a16="http://schemas.microsoft.com/office/drawing/2014/main" id="{C78562FC-C18D-4B4C-AA99-18F2989D2058}"/>
              </a:ext>
            </a:extLst>
          </p:cNvPr>
          <p:cNvSpPr/>
          <p:nvPr/>
        </p:nvSpPr>
        <p:spPr>
          <a:xfrm>
            <a:off x="9155425" y="5775615"/>
            <a:ext cx="1210588" cy="369332"/>
          </a:xfrm>
          <a:prstGeom prst="rect">
            <a:avLst/>
          </a:prstGeom>
        </p:spPr>
        <p:txBody>
          <a:bodyPr wrap="none">
            <a:spAutoFit/>
          </a:bodyPr>
          <a:lstStyle/>
          <a:p>
            <a:r>
              <a:rPr lang="en-US" dirty="0">
                <a:latin typeface="Times New Roman" panose="02020603050405020304" pitchFamily="18" charset="0"/>
                <a:ea typeface="Times New Roman" panose="02020603050405020304" pitchFamily="18" charset="0"/>
              </a:rPr>
              <a:t>Lightspeed</a:t>
            </a:r>
            <a:endParaRPr lang="uk-UA" dirty="0"/>
          </a:p>
        </p:txBody>
      </p:sp>
    </p:spTree>
    <p:extLst>
      <p:ext uri="{BB962C8B-B14F-4D97-AF65-F5344CB8AC3E}">
        <p14:creationId xmlns:p14="http://schemas.microsoft.com/office/powerpoint/2010/main" val="23875749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67D6C01F-F214-41D4-8BF3-9E08692D3163}"/>
              </a:ext>
            </a:extLst>
          </p:cNvPr>
          <p:cNvSpPr>
            <a:spLocks noGrp="1"/>
          </p:cNvSpPr>
          <p:nvPr>
            <p:ph type="title"/>
          </p:nvPr>
        </p:nvSpPr>
        <p:spPr>
          <a:xfrm>
            <a:off x="862752" y="56461"/>
            <a:ext cx="10353761" cy="1326321"/>
          </a:xfrm>
        </p:spPr>
        <p:txBody>
          <a:bodyPr>
            <a:normAutofit fontScale="90000"/>
          </a:bodyPr>
          <a:lstStyle/>
          <a:p>
            <a:pPr algn="l"/>
            <a:r>
              <a:rPr lang="uk-UA" dirty="0">
                <a:effectLst/>
              </a:rPr>
              <a:t>ПРОЄКТУВАННЯ КОМП’ЮТЕРНОЇ СИСТЕМИ УПРАВЛІННЯ МЕРЕЖЕЮ ТОРГОВИХ ТОЧОК</a:t>
            </a:r>
            <a:endParaRPr lang="uk-UA" dirty="0"/>
          </a:p>
        </p:txBody>
      </p:sp>
      <p:pic>
        <p:nvPicPr>
          <p:cNvPr id="8" name="Рисунок 7">
            <a:extLst>
              <a:ext uri="{FF2B5EF4-FFF2-40B4-BE49-F238E27FC236}">
                <a16:creationId xmlns:a16="http://schemas.microsoft.com/office/drawing/2014/main" id="{6499D111-5310-4FF7-832D-64744E84F7E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5487" y="1382782"/>
            <a:ext cx="5398719" cy="5205908"/>
          </a:xfrm>
          <a:prstGeom prst="rect">
            <a:avLst/>
          </a:prstGeom>
        </p:spPr>
      </p:pic>
      <p:pic>
        <p:nvPicPr>
          <p:cNvPr id="9" name="Рисунок 8">
            <a:extLst>
              <a:ext uri="{FF2B5EF4-FFF2-40B4-BE49-F238E27FC236}">
                <a16:creationId xmlns:a16="http://schemas.microsoft.com/office/drawing/2014/main" id="{3C277BC8-C371-489A-928F-232BC7C6BAAF}"/>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728558" y="1382782"/>
            <a:ext cx="2504661" cy="4916383"/>
          </a:xfrm>
          <a:prstGeom prst="rect">
            <a:avLst/>
          </a:prstGeom>
          <a:noFill/>
          <a:ln>
            <a:noFill/>
          </a:ln>
        </p:spPr>
      </p:pic>
      <p:sp>
        <p:nvSpPr>
          <p:cNvPr id="10" name="Місце для вмісту 2">
            <a:extLst>
              <a:ext uri="{FF2B5EF4-FFF2-40B4-BE49-F238E27FC236}">
                <a16:creationId xmlns:a16="http://schemas.microsoft.com/office/drawing/2014/main" id="{61B795C5-EC6D-48E2-905D-1DCA1B9F68CC}"/>
              </a:ext>
            </a:extLst>
          </p:cNvPr>
          <p:cNvSpPr txBox="1">
            <a:spLocks/>
          </p:cNvSpPr>
          <p:nvPr/>
        </p:nvSpPr>
        <p:spPr>
          <a:xfrm>
            <a:off x="7404868" y="6299165"/>
            <a:ext cx="3152040" cy="732773"/>
          </a:xfrm>
          <a:prstGeom prst="rect">
            <a:avLst/>
          </a:prstGeom>
        </p:spPr>
        <p:txBody>
          <a:bodyPr>
            <a:normAutofit fontScale="925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uk-UA" dirty="0">
                <a:effectLst/>
              </a:rPr>
              <a:t>Алгоритм роботи системи</a:t>
            </a:r>
          </a:p>
        </p:txBody>
      </p:sp>
    </p:spTree>
    <p:extLst>
      <p:ext uri="{BB962C8B-B14F-4D97-AF65-F5344CB8AC3E}">
        <p14:creationId xmlns:p14="http://schemas.microsoft.com/office/powerpoint/2010/main" val="1194196475"/>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30AE1291-1CF9-4DBA-ABCA-48F9D7C410BA}"/>
              </a:ext>
            </a:extLst>
          </p:cNvPr>
          <p:cNvSpPr>
            <a:spLocks noGrp="1"/>
          </p:cNvSpPr>
          <p:nvPr>
            <p:ph type="title"/>
          </p:nvPr>
        </p:nvSpPr>
        <p:spPr>
          <a:xfrm>
            <a:off x="594986" y="1433"/>
            <a:ext cx="10353761" cy="1326321"/>
          </a:xfrm>
        </p:spPr>
        <p:txBody>
          <a:bodyPr/>
          <a:lstStyle/>
          <a:p>
            <a:pPr algn="l"/>
            <a:r>
              <a:rPr lang="uk-UA" dirty="0" err="1"/>
              <a:t>Проєктування</a:t>
            </a:r>
            <a:r>
              <a:rPr lang="uk-UA" dirty="0"/>
              <a:t> бази даних</a:t>
            </a:r>
          </a:p>
        </p:txBody>
      </p:sp>
      <p:pic>
        <p:nvPicPr>
          <p:cNvPr id="4" name="Рисунок 3">
            <a:extLst>
              <a:ext uri="{FF2B5EF4-FFF2-40B4-BE49-F238E27FC236}">
                <a16:creationId xmlns:a16="http://schemas.microsoft.com/office/drawing/2014/main" id="{5A476639-DA0B-43FE-9217-2BCC91270FC0}"/>
              </a:ext>
            </a:extLst>
          </p:cNvPr>
          <p:cNvPicPr/>
          <p:nvPr/>
        </p:nvPicPr>
        <p:blipFill>
          <a:blip r:embed="rId2"/>
          <a:stretch>
            <a:fillRect/>
          </a:stretch>
        </p:blipFill>
        <p:spPr>
          <a:xfrm>
            <a:off x="594986" y="1083502"/>
            <a:ext cx="6603255" cy="5411248"/>
          </a:xfrm>
          <a:prstGeom prst="rect">
            <a:avLst/>
          </a:prstGeom>
        </p:spPr>
      </p:pic>
      <p:pic>
        <p:nvPicPr>
          <p:cNvPr id="4098" name="Picture 2" descr="The Pros and Cons of Using UUIDs for Unique Identification">
            <a:extLst>
              <a:ext uri="{FF2B5EF4-FFF2-40B4-BE49-F238E27FC236}">
                <a16:creationId xmlns:a16="http://schemas.microsoft.com/office/drawing/2014/main" id="{92A8A49F-A968-4434-B778-BFE89D80F6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1773597"/>
            <a:ext cx="4792250" cy="2356566"/>
          </a:xfrm>
          <a:prstGeom prst="rect">
            <a:avLst/>
          </a:prstGeom>
          <a:noFill/>
          <a:extLst>
            <a:ext uri="{909E8E84-426E-40DD-AFC4-6F175D3DCCD1}">
              <a14:hiddenFill xmlns:a14="http://schemas.microsoft.com/office/drawing/2010/main">
                <a:solidFill>
                  <a:srgbClr val="FFFFFF"/>
                </a:solidFill>
              </a14:hiddenFill>
            </a:ext>
          </a:extLst>
        </p:spPr>
      </p:pic>
      <p:pic>
        <p:nvPicPr>
          <p:cNvPr id="6" name="Рисунок 5">
            <a:extLst>
              <a:ext uri="{FF2B5EF4-FFF2-40B4-BE49-F238E27FC236}">
                <a16:creationId xmlns:a16="http://schemas.microsoft.com/office/drawing/2014/main" id="{010AE5FA-0E8E-469F-878C-6B48E42FD9CA}"/>
              </a:ext>
            </a:extLst>
          </p:cNvPr>
          <p:cNvPicPr>
            <a:picLocks noChangeAspect="1"/>
          </p:cNvPicPr>
          <p:nvPr/>
        </p:nvPicPr>
        <p:blipFill rotWithShape="1">
          <a:blip r:embed="rId4">
            <a:extLst>
              <a:ext uri="{28A0092B-C50C-407E-A947-70E740481C1C}">
                <a14:useLocalDpi xmlns:a14="http://schemas.microsoft.com/office/drawing/2010/main" val="0"/>
              </a:ext>
            </a:extLst>
          </a:blip>
          <a:srcRect t="2060" b="1812"/>
          <a:stretch/>
        </p:blipFill>
        <p:spPr>
          <a:xfrm>
            <a:off x="7315200" y="4256593"/>
            <a:ext cx="4792250" cy="1549226"/>
          </a:xfrm>
          <a:prstGeom prst="rect">
            <a:avLst/>
          </a:prstGeom>
        </p:spPr>
      </p:pic>
    </p:spTree>
    <p:extLst>
      <p:ext uri="{BB962C8B-B14F-4D97-AF65-F5344CB8AC3E}">
        <p14:creationId xmlns:p14="http://schemas.microsoft.com/office/powerpoint/2010/main" val="1787759384"/>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28E1CD4F-EBED-4E6A-B074-6C92AD5B116C}"/>
              </a:ext>
            </a:extLst>
          </p:cNvPr>
          <p:cNvSpPr>
            <a:spLocks noGrp="1"/>
          </p:cNvSpPr>
          <p:nvPr>
            <p:ph type="title"/>
          </p:nvPr>
        </p:nvSpPr>
        <p:spPr>
          <a:xfrm>
            <a:off x="919119" y="164926"/>
            <a:ext cx="10353761" cy="1326321"/>
          </a:xfrm>
        </p:spPr>
        <p:txBody>
          <a:bodyPr/>
          <a:lstStyle/>
          <a:p>
            <a:pPr algn="l"/>
            <a:r>
              <a:rPr lang="uk-UA" dirty="0">
                <a:effectLst/>
              </a:rPr>
              <a:t>Вибір технологій реалізації</a:t>
            </a:r>
            <a:endParaRPr lang="uk-UA" dirty="0"/>
          </a:p>
        </p:txBody>
      </p:sp>
      <p:pic>
        <p:nvPicPr>
          <p:cNvPr id="4" name="Рисунок 3">
            <a:extLst>
              <a:ext uri="{FF2B5EF4-FFF2-40B4-BE49-F238E27FC236}">
                <a16:creationId xmlns:a16="http://schemas.microsoft.com/office/drawing/2014/main" id="{49397FDD-DEA5-41E3-881F-1B14B830B2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7187" y="1718750"/>
            <a:ext cx="2044841" cy="1888746"/>
          </a:xfrm>
          <a:prstGeom prst="rect">
            <a:avLst/>
          </a:prstGeom>
        </p:spPr>
      </p:pic>
      <p:pic>
        <p:nvPicPr>
          <p:cNvPr id="5" name="Picture 2" descr="Why Choose PostgreSQL Database">
            <a:extLst>
              <a:ext uri="{FF2B5EF4-FFF2-40B4-BE49-F238E27FC236}">
                <a16:creationId xmlns:a16="http://schemas.microsoft.com/office/drawing/2014/main" id="{2C618016-522B-4278-A429-F38227E417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353" t="17967" r="24937" b="15993"/>
          <a:stretch/>
        </p:blipFill>
        <p:spPr bwMode="auto">
          <a:xfrm>
            <a:off x="8594996" y="1491247"/>
            <a:ext cx="1984611" cy="13183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What Is ASP.NET Core ? Introduction And Features Of .NET Core">
            <a:extLst>
              <a:ext uri="{FF2B5EF4-FFF2-40B4-BE49-F238E27FC236}">
                <a16:creationId xmlns:a16="http://schemas.microsoft.com/office/drawing/2014/main" id="{DA909873-3CA9-43EA-9C67-0E28B95B5B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3923" y="1614852"/>
            <a:ext cx="1892209" cy="115261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Top Features Of PgAdmin: Best Ways To Administer Your PostgreSQL | Ashnik">
            <a:extLst>
              <a:ext uri="{FF2B5EF4-FFF2-40B4-BE49-F238E27FC236}">
                <a16:creationId xmlns:a16="http://schemas.microsoft.com/office/drawing/2014/main" id="{067B5F4E-05B6-4BE8-8C76-EEE7C063186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25016" b="23723"/>
          <a:stretch/>
        </p:blipFill>
        <p:spPr bwMode="auto">
          <a:xfrm>
            <a:off x="8594996" y="2809557"/>
            <a:ext cx="2440488" cy="84785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How to Create a C# Windows Forms Application">
            <a:extLst>
              <a:ext uri="{FF2B5EF4-FFF2-40B4-BE49-F238E27FC236}">
                <a16:creationId xmlns:a16="http://schemas.microsoft.com/office/drawing/2014/main" id="{FD86AB27-05C5-4DCD-A29C-64D0A13452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7187" y="3952982"/>
            <a:ext cx="3075986" cy="2150083"/>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 .Net: Is Still Relevant? Is Learning Enough for Starting with Web  Programming?">
            <a:extLst>
              <a:ext uri="{FF2B5EF4-FFF2-40B4-BE49-F238E27FC236}">
                <a16:creationId xmlns:a16="http://schemas.microsoft.com/office/drawing/2014/main" id="{27498E4D-DDB7-47C1-ACD9-DFC6370AA8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83923" y="2763013"/>
            <a:ext cx="2260949" cy="847856"/>
          </a:xfrm>
          <a:prstGeom prst="rect">
            <a:avLst/>
          </a:prstGeom>
          <a:noFill/>
          <a:extLst>
            <a:ext uri="{909E8E84-426E-40DD-AFC4-6F175D3DCCD1}">
              <a14:hiddenFill xmlns:a14="http://schemas.microsoft.com/office/drawing/2010/main">
                <a:solidFill>
                  <a:srgbClr val="FFFFFF"/>
                </a:solidFill>
              </a14:hiddenFill>
            </a:ext>
          </a:extLst>
        </p:spPr>
      </p:pic>
      <p:pic>
        <p:nvPicPr>
          <p:cNvPr id="10" name="Рисунок 9">
            <a:extLst>
              <a:ext uri="{FF2B5EF4-FFF2-40B4-BE49-F238E27FC236}">
                <a16:creationId xmlns:a16="http://schemas.microsoft.com/office/drawing/2014/main" id="{6E415FC8-2CC9-455C-8225-C8F50E5A377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94996" y="3952982"/>
            <a:ext cx="3281498" cy="2221848"/>
          </a:xfrm>
          <a:prstGeom prst="rect">
            <a:avLst/>
          </a:prstGeom>
        </p:spPr>
      </p:pic>
      <p:pic>
        <p:nvPicPr>
          <p:cNvPr id="12" name="Рисунок 11">
            <a:extLst>
              <a:ext uri="{FF2B5EF4-FFF2-40B4-BE49-F238E27FC236}">
                <a16:creationId xmlns:a16="http://schemas.microsoft.com/office/drawing/2014/main" id="{44324243-3F22-433B-8566-E1FE1326B2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583923" y="3952982"/>
            <a:ext cx="3317800" cy="2150083"/>
          </a:xfrm>
          <a:prstGeom prst="rect">
            <a:avLst/>
          </a:prstGeom>
        </p:spPr>
      </p:pic>
    </p:spTree>
    <p:extLst>
      <p:ext uri="{BB962C8B-B14F-4D97-AF65-F5344CB8AC3E}">
        <p14:creationId xmlns:p14="http://schemas.microsoft.com/office/powerpoint/2010/main" val="4116443317"/>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0BF2-A630-469F-91F2-60A2EC8EDCAC}"/>
              </a:ext>
            </a:extLst>
          </p:cNvPr>
          <p:cNvSpPr>
            <a:spLocks noGrp="1"/>
          </p:cNvSpPr>
          <p:nvPr>
            <p:ph type="title"/>
          </p:nvPr>
        </p:nvSpPr>
        <p:spPr>
          <a:xfrm>
            <a:off x="844902" y="52192"/>
            <a:ext cx="10353761" cy="1326321"/>
          </a:xfrm>
        </p:spPr>
        <p:txBody>
          <a:bodyPr/>
          <a:lstStyle/>
          <a:p>
            <a:pPr algn="l"/>
            <a:r>
              <a:rPr lang="ru-RU" dirty="0" err="1"/>
              <a:t>Реалізація</a:t>
            </a:r>
            <a:r>
              <a:rPr lang="ru-RU" dirty="0"/>
              <a:t> </a:t>
            </a:r>
            <a:r>
              <a:rPr lang="ru-RU" dirty="0" err="1"/>
              <a:t>серверної</a:t>
            </a:r>
            <a:r>
              <a:rPr lang="ru-RU" dirty="0"/>
              <a:t> </a:t>
            </a:r>
            <a:r>
              <a:rPr lang="ru-RU" dirty="0" err="1"/>
              <a:t>частини</a:t>
            </a:r>
            <a:r>
              <a:rPr lang="ru-RU" dirty="0"/>
              <a:t> </a:t>
            </a:r>
            <a:r>
              <a:rPr lang="ru-RU" dirty="0" err="1"/>
              <a:t>засобами</a:t>
            </a:r>
            <a:r>
              <a:rPr lang="ru-RU" dirty="0"/>
              <a:t> ASP.NET </a:t>
            </a:r>
            <a:r>
              <a:rPr lang="en-US" dirty="0"/>
              <a:t>CORE</a:t>
            </a:r>
            <a:endParaRPr lang="uk-UA" dirty="0"/>
          </a:p>
        </p:txBody>
      </p:sp>
      <p:pic>
        <p:nvPicPr>
          <p:cNvPr id="4" name="Рисунок 3">
            <a:extLst>
              <a:ext uri="{FF2B5EF4-FFF2-40B4-BE49-F238E27FC236}">
                <a16:creationId xmlns:a16="http://schemas.microsoft.com/office/drawing/2014/main" id="{9B557298-CF7D-46FD-80E5-73AAA91E6FBA}"/>
              </a:ext>
            </a:extLst>
          </p:cNvPr>
          <p:cNvPicPr/>
          <p:nvPr/>
        </p:nvPicPr>
        <p:blipFill>
          <a:blip r:embed="rId2"/>
          <a:stretch>
            <a:fillRect/>
          </a:stretch>
        </p:blipFill>
        <p:spPr>
          <a:xfrm>
            <a:off x="306283" y="3217766"/>
            <a:ext cx="1919689" cy="2711742"/>
          </a:xfrm>
          <a:prstGeom prst="rect">
            <a:avLst/>
          </a:prstGeom>
        </p:spPr>
      </p:pic>
      <p:pic>
        <p:nvPicPr>
          <p:cNvPr id="5" name="Рисунок 4">
            <a:extLst>
              <a:ext uri="{FF2B5EF4-FFF2-40B4-BE49-F238E27FC236}">
                <a16:creationId xmlns:a16="http://schemas.microsoft.com/office/drawing/2014/main" id="{6EFA1458-196E-462F-8813-D523B7756302}"/>
              </a:ext>
            </a:extLst>
          </p:cNvPr>
          <p:cNvPicPr/>
          <p:nvPr/>
        </p:nvPicPr>
        <p:blipFill>
          <a:blip r:embed="rId3"/>
          <a:stretch>
            <a:fillRect/>
          </a:stretch>
        </p:blipFill>
        <p:spPr>
          <a:xfrm>
            <a:off x="3283272" y="1688387"/>
            <a:ext cx="1543087" cy="1212644"/>
          </a:xfrm>
          <a:prstGeom prst="rect">
            <a:avLst/>
          </a:prstGeom>
        </p:spPr>
      </p:pic>
      <p:pic>
        <p:nvPicPr>
          <p:cNvPr id="6" name="Рисунок 5">
            <a:extLst>
              <a:ext uri="{FF2B5EF4-FFF2-40B4-BE49-F238E27FC236}">
                <a16:creationId xmlns:a16="http://schemas.microsoft.com/office/drawing/2014/main" id="{DD574373-3D92-4060-A5D3-E99D5A169267}"/>
              </a:ext>
            </a:extLst>
          </p:cNvPr>
          <p:cNvPicPr/>
          <p:nvPr/>
        </p:nvPicPr>
        <p:blipFill>
          <a:blip r:embed="rId4"/>
          <a:stretch>
            <a:fillRect/>
          </a:stretch>
        </p:blipFill>
        <p:spPr>
          <a:xfrm>
            <a:off x="3206663" y="3052742"/>
            <a:ext cx="1536378" cy="287390"/>
          </a:xfrm>
          <a:prstGeom prst="rect">
            <a:avLst/>
          </a:prstGeom>
        </p:spPr>
      </p:pic>
      <p:pic>
        <p:nvPicPr>
          <p:cNvPr id="8" name="Рисунок 7">
            <a:extLst>
              <a:ext uri="{FF2B5EF4-FFF2-40B4-BE49-F238E27FC236}">
                <a16:creationId xmlns:a16="http://schemas.microsoft.com/office/drawing/2014/main" id="{A2788D04-82B8-4423-891A-7E4CEC3457C3}"/>
              </a:ext>
            </a:extLst>
          </p:cNvPr>
          <p:cNvPicPr/>
          <p:nvPr/>
        </p:nvPicPr>
        <p:blipFill>
          <a:blip r:embed="rId5"/>
          <a:stretch>
            <a:fillRect/>
          </a:stretch>
        </p:blipFill>
        <p:spPr>
          <a:xfrm>
            <a:off x="3112553" y="3889078"/>
            <a:ext cx="1207633" cy="1205634"/>
          </a:xfrm>
          <a:prstGeom prst="rect">
            <a:avLst/>
          </a:prstGeom>
        </p:spPr>
      </p:pic>
      <p:pic>
        <p:nvPicPr>
          <p:cNvPr id="9" name="Рисунок 8">
            <a:extLst>
              <a:ext uri="{FF2B5EF4-FFF2-40B4-BE49-F238E27FC236}">
                <a16:creationId xmlns:a16="http://schemas.microsoft.com/office/drawing/2014/main" id="{41A8EC90-289B-4BDD-B60A-6FFCED09EBBC}"/>
              </a:ext>
            </a:extLst>
          </p:cNvPr>
          <p:cNvPicPr/>
          <p:nvPr/>
        </p:nvPicPr>
        <p:blipFill>
          <a:blip r:embed="rId6"/>
          <a:stretch>
            <a:fillRect/>
          </a:stretch>
        </p:blipFill>
        <p:spPr>
          <a:xfrm>
            <a:off x="4931720" y="5075685"/>
            <a:ext cx="1509541" cy="1205634"/>
          </a:xfrm>
          <a:prstGeom prst="rect">
            <a:avLst/>
          </a:prstGeom>
        </p:spPr>
      </p:pic>
      <p:pic>
        <p:nvPicPr>
          <p:cNvPr id="10" name="Рисунок 9">
            <a:extLst>
              <a:ext uri="{FF2B5EF4-FFF2-40B4-BE49-F238E27FC236}">
                <a16:creationId xmlns:a16="http://schemas.microsoft.com/office/drawing/2014/main" id="{E6D8E16E-E77B-467E-A75D-C8A208E7D085}"/>
              </a:ext>
            </a:extLst>
          </p:cNvPr>
          <p:cNvPicPr/>
          <p:nvPr/>
        </p:nvPicPr>
        <p:blipFill>
          <a:blip r:embed="rId7"/>
          <a:stretch>
            <a:fillRect/>
          </a:stretch>
        </p:blipFill>
        <p:spPr>
          <a:xfrm>
            <a:off x="4792650" y="3773056"/>
            <a:ext cx="1308269" cy="1226663"/>
          </a:xfrm>
          <a:prstGeom prst="rect">
            <a:avLst/>
          </a:prstGeom>
        </p:spPr>
      </p:pic>
      <p:pic>
        <p:nvPicPr>
          <p:cNvPr id="11" name="Рисунок 10">
            <a:extLst>
              <a:ext uri="{FF2B5EF4-FFF2-40B4-BE49-F238E27FC236}">
                <a16:creationId xmlns:a16="http://schemas.microsoft.com/office/drawing/2014/main" id="{48427F68-2A51-4E8C-A870-5DAA1192B487}"/>
              </a:ext>
            </a:extLst>
          </p:cNvPr>
          <p:cNvPicPr/>
          <p:nvPr/>
        </p:nvPicPr>
        <p:blipFill>
          <a:blip r:embed="rId8"/>
          <a:stretch>
            <a:fillRect/>
          </a:stretch>
        </p:blipFill>
        <p:spPr>
          <a:xfrm>
            <a:off x="2895771" y="5972222"/>
            <a:ext cx="1818159" cy="280380"/>
          </a:xfrm>
          <a:prstGeom prst="rect">
            <a:avLst/>
          </a:prstGeom>
        </p:spPr>
      </p:pic>
      <p:sp>
        <p:nvSpPr>
          <p:cNvPr id="27" name="Полілінія: фігура 26">
            <a:extLst>
              <a:ext uri="{FF2B5EF4-FFF2-40B4-BE49-F238E27FC236}">
                <a16:creationId xmlns:a16="http://schemas.microsoft.com/office/drawing/2014/main" id="{14C81445-AEB2-44B1-A5D6-32FFD24B6F9E}"/>
              </a:ext>
            </a:extLst>
          </p:cNvPr>
          <p:cNvSpPr/>
          <p:nvPr/>
        </p:nvSpPr>
        <p:spPr>
          <a:xfrm>
            <a:off x="1209576" y="5060591"/>
            <a:ext cx="1926394" cy="238820"/>
          </a:xfrm>
          <a:custGeom>
            <a:avLst/>
            <a:gdLst>
              <a:gd name="connsiteX0" fmla="*/ 0 w 2423786"/>
              <a:gd name="connsiteY0" fmla="*/ 269326 h 324526"/>
              <a:gd name="connsiteX1" fmla="*/ 43841 w 2423786"/>
              <a:gd name="connsiteY1" fmla="*/ 263063 h 324526"/>
              <a:gd name="connsiteX2" fmla="*/ 75156 w 2423786"/>
              <a:gd name="connsiteY2" fmla="*/ 256800 h 324526"/>
              <a:gd name="connsiteX3" fmla="*/ 269309 w 2423786"/>
              <a:gd name="connsiteY3" fmla="*/ 263063 h 324526"/>
              <a:gd name="connsiteX4" fmla="*/ 375780 w 2423786"/>
              <a:gd name="connsiteY4" fmla="*/ 275589 h 324526"/>
              <a:gd name="connsiteX5" fmla="*/ 400832 w 2423786"/>
              <a:gd name="connsiteY5" fmla="*/ 281852 h 324526"/>
              <a:gd name="connsiteX6" fmla="*/ 419621 w 2423786"/>
              <a:gd name="connsiteY6" fmla="*/ 288115 h 324526"/>
              <a:gd name="connsiteX7" fmla="*/ 695194 w 2423786"/>
              <a:gd name="connsiteY7" fmla="*/ 294378 h 324526"/>
              <a:gd name="connsiteX8" fmla="*/ 1058449 w 2423786"/>
              <a:gd name="connsiteY8" fmla="*/ 306904 h 324526"/>
              <a:gd name="connsiteX9" fmla="*/ 1096027 w 2423786"/>
              <a:gd name="connsiteY9" fmla="*/ 313167 h 324526"/>
              <a:gd name="connsiteX10" fmla="*/ 1759906 w 2423786"/>
              <a:gd name="connsiteY10" fmla="*/ 313167 h 324526"/>
              <a:gd name="connsiteX11" fmla="*/ 2041742 w 2423786"/>
              <a:gd name="connsiteY11" fmla="*/ 300641 h 324526"/>
              <a:gd name="connsiteX12" fmla="*/ 2160739 w 2423786"/>
              <a:gd name="connsiteY12" fmla="*/ 294378 h 324526"/>
              <a:gd name="connsiteX13" fmla="*/ 2223369 w 2423786"/>
              <a:gd name="connsiteY13" fmla="*/ 275589 h 324526"/>
              <a:gd name="connsiteX14" fmla="*/ 2242158 w 2423786"/>
              <a:gd name="connsiteY14" fmla="*/ 263063 h 324526"/>
              <a:gd name="connsiteX15" fmla="*/ 2260947 w 2423786"/>
              <a:gd name="connsiteY15" fmla="*/ 225485 h 324526"/>
              <a:gd name="connsiteX16" fmla="*/ 2273473 w 2423786"/>
              <a:gd name="connsiteY16" fmla="*/ 200433 h 324526"/>
              <a:gd name="connsiteX17" fmla="*/ 2292263 w 2423786"/>
              <a:gd name="connsiteY17" fmla="*/ 144066 h 324526"/>
              <a:gd name="connsiteX18" fmla="*/ 2304789 w 2423786"/>
              <a:gd name="connsiteY18" fmla="*/ 106488 h 324526"/>
              <a:gd name="connsiteX19" fmla="*/ 2311052 w 2423786"/>
              <a:gd name="connsiteY19" fmla="*/ 87699 h 324526"/>
              <a:gd name="connsiteX20" fmla="*/ 2323578 w 2423786"/>
              <a:gd name="connsiteY20" fmla="*/ 68910 h 324526"/>
              <a:gd name="connsiteX21" fmla="*/ 2329841 w 2423786"/>
              <a:gd name="connsiteY21" fmla="*/ 50120 h 324526"/>
              <a:gd name="connsiteX22" fmla="*/ 2342367 w 2423786"/>
              <a:gd name="connsiteY22" fmla="*/ 31331 h 324526"/>
              <a:gd name="connsiteX23" fmla="*/ 2398734 w 2423786"/>
              <a:gd name="connsiteY23" fmla="*/ 6279 h 324526"/>
              <a:gd name="connsiteX24" fmla="*/ 2423786 w 2423786"/>
              <a:gd name="connsiteY24" fmla="*/ 16 h 324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423786" h="324526">
                <a:moveTo>
                  <a:pt x="0" y="269326"/>
                </a:moveTo>
                <a:cubicBezTo>
                  <a:pt x="14614" y="267238"/>
                  <a:pt x="29280" y="265490"/>
                  <a:pt x="43841" y="263063"/>
                </a:cubicBezTo>
                <a:cubicBezTo>
                  <a:pt x="54341" y="261313"/>
                  <a:pt x="64511" y="256800"/>
                  <a:pt x="75156" y="256800"/>
                </a:cubicBezTo>
                <a:cubicBezTo>
                  <a:pt x="139907" y="256800"/>
                  <a:pt x="204591" y="260975"/>
                  <a:pt x="269309" y="263063"/>
                </a:cubicBezTo>
                <a:lnTo>
                  <a:pt x="375780" y="275589"/>
                </a:lnTo>
                <a:cubicBezTo>
                  <a:pt x="384271" y="277004"/>
                  <a:pt x="392556" y="279487"/>
                  <a:pt x="400832" y="281852"/>
                </a:cubicBezTo>
                <a:cubicBezTo>
                  <a:pt x="407180" y="283666"/>
                  <a:pt x="413025" y="287834"/>
                  <a:pt x="419621" y="288115"/>
                </a:cubicBezTo>
                <a:cubicBezTo>
                  <a:pt x="511419" y="292021"/>
                  <a:pt x="603342" y="292053"/>
                  <a:pt x="695194" y="294378"/>
                </a:cubicBezTo>
                <a:lnTo>
                  <a:pt x="1058449" y="306904"/>
                </a:lnTo>
                <a:cubicBezTo>
                  <a:pt x="1070975" y="308992"/>
                  <a:pt x="1083415" y="311683"/>
                  <a:pt x="1096027" y="313167"/>
                </a:cubicBezTo>
                <a:cubicBezTo>
                  <a:pt x="1306868" y="337972"/>
                  <a:pt x="1619901" y="314641"/>
                  <a:pt x="1759906" y="313167"/>
                </a:cubicBezTo>
                <a:cubicBezTo>
                  <a:pt x="1919122" y="299899"/>
                  <a:pt x="1767788" y="311178"/>
                  <a:pt x="2041742" y="300641"/>
                </a:cubicBezTo>
                <a:cubicBezTo>
                  <a:pt x="2081433" y="299114"/>
                  <a:pt x="2121073" y="296466"/>
                  <a:pt x="2160739" y="294378"/>
                </a:cubicBezTo>
                <a:cubicBezTo>
                  <a:pt x="2174743" y="290877"/>
                  <a:pt x="2214220" y="281688"/>
                  <a:pt x="2223369" y="275589"/>
                </a:cubicBezTo>
                <a:lnTo>
                  <a:pt x="2242158" y="263063"/>
                </a:lnTo>
                <a:cubicBezTo>
                  <a:pt x="2266230" y="226955"/>
                  <a:pt x="2245389" y="261787"/>
                  <a:pt x="2260947" y="225485"/>
                </a:cubicBezTo>
                <a:cubicBezTo>
                  <a:pt x="2264625" y="216904"/>
                  <a:pt x="2270005" y="209102"/>
                  <a:pt x="2273473" y="200433"/>
                </a:cubicBezTo>
                <a:cubicBezTo>
                  <a:pt x="2273480" y="200416"/>
                  <a:pt x="2289128" y="153470"/>
                  <a:pt x="2292263" y="144066"/>
                </a:cubicBezTo>
                <a:lnTo>
                  <a:pt x="2304789" y="106488"/>
                </a:lnTo>
                <a:cubicBezTo>
                  <a:pt x="2306877" y="100225"/>
                  <a:pt x="2307390" y="93192"/>
                  <a:pt x="2311052" y="87699"/>
                </a:cubicBezTo>
                <a:lnTo>
                  <a:pt x="2323578" y="68910"/>
                </a:lnTo>
                <a:cubicBezTo>
                  <a:pt x="2325666" y="62647"/>
                  <a:pt x="2326889" y="56025"/>
                  <a:pt x="2329841" y="50120"/>
                </a:cubicBezTo>
                <a:cubicBezTo>
                  <a:pt x="2333207" y="43387"/>
                  <a:pt x="2337044" y="36654"/>
                  <a:pt x="2342367" y="31331"/>
                </a:cubicBezTo>
                <a:cubicBezTo>
                  <a:pt x="2357255" y="16443"/>
                  <a:pt x="2380130" y="12480"/>
                  <a:pt x="2398734" y="6279"/>
                </a:cubicBezTo>
                <a:cubicBezTo>
                  <a:pt x="2419504" y="-644"/>
                  <a:pt x="2410921" y="16"/>
                  <a:pt x="2423786" y="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0" name="Полілінія: фігура 29">
            <a:extLst>
              <a:ext uri="{FF2B5EF4-FFF2-40B4-BE49-F238E27FC236}">
                <a16:creationId xmlns:a16="http://schemas.microsoft.com/office/drawing/2014/main" id="{55192D6A-275D-4897-B59F-62376994ED01}"/>
              </a:ext>
            </a:extLst>
          </p:cNvPr>
          <p:cNvSpPr/>
          <p:nvPr/>
        </p:nvSpPr>
        <p:spPr>
          <a:xfrm>
            <a:off x="1532553" y="5732797"/>
            <a:ext cx="1380782" cy="318633"/>
          </a:xfrm>
          <a:custGeom>
            <a:avLst/>
            <a:gdLst>
              <a:gd name="connsiteX0" fmla="*/ 0 w 1960323"/>
              <a:gd name="connsiteY0" fmla="*/ 0 h 432981"/>
              <a:gd name="connsiteX1" fmla="*/ 657616 w 1960323"/>
              <a:gd name="connsiteY1" fmla="*/ 12526 h 432981"/>
              <a:gd name="connsiteX2" fmla="*/ 726509 w 1960323"/>
              <a:gd name="connsiteY2" fmla="*/ 18789 h 432981"/>
              <a:gd name="connsiteX3" fmla="*/ 895611 w 1960323"/>
              <a:gd name="connsiteY3" fmla="*/ 37578 h 432981"/>
              <a:gd name="connsiteX4" fmla="*/ 1227550 w 1960323"/>
              <a:gd name="connsiteY4" fmla="*/ 37578 h 432981"/>
              <a:gd name="connsiteX5" fmla="*/ 1246339 w 1960323"/>
              <a:gd name="connsiteY5" fmla="*/ 43841 h 432981"/>
              <a:gd name="connsiteX6" fmla="*/ 1271391 w 1960323"/>
              <a:gd name="connsiteY6" fmla="*/ 93946 h 432981"/>
              <a:gd name="connsiteX7" fmla="*/ 1277654 w 1960323"/>
              <a:gd name="connsiteY7" fmla="*/ 112735 h 432981"/>
              <a:gd name="connsiteX8" fmla="*/ 1283917 w 1960323"/>
              <a:gd name="connsiteY8" fmla="*/ 294362 h 432981"/>
              <a:gd name="connsiteX9" fmla="*/ 1296443 w 1960323"/>
              <a:gd name="connsiteY9" fmla="*/ 344466 h 432981"/>
              <a:gd name="connsiteX10" fmla="*/ 1302706 w 1960323"/>
              <a:gd name="connsiteY10" fmla="*/ 363255 h 432981"/>
              <a:gd name="connsiteX11" fmla="*/ 1321496 w 1960323"/>
              <a:gd name="connsiteY11" fmla="*/ 388307 h 432981"/>
              <a:gd name="connsiteX12" fmla="*/ 1352811 w 1960323"/>
              <a:gd name="connsiteY12" fmla="*/ 413359 h 432981"/>
              <a:gd name="connsiteX13" fmla="*/ 1528175 w 1960323"/>
              <a:gd name="connsiteY13" fmla="*/ 425885 h 432981"/>
              <a:gd name="connsiteX14" fmla="*/ 1572016 w 1960323"/>
              <a:gd name="connsiteY14" fmla="*/ 432148 h 432981"/>
              <a:gd name="connsiteX15" fmla="*/ 1960323 w 1960323"/>
              <a:gd name="connsiteY15" fmla="*/ 432148 h 432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60323" h="432981">
                <a:moveTo>
                  <a:pt x="0" y="0"/>
                </a:moveTo>
                <a:cubicBezTo>
                  <a:pt x="237469" y="47494"/>
                  <a:pt x="-7393" y="544"/>
                  <a:pt x="657616" y="12526"/>
                </a:cubicBezTo>
                <a:cubicBezTo>
                  <a:pt x="680671" y="12941"/>
                  <a:pt x="703551" y="16637"/>
                  <a:pt x="726509" y="18789"/>
                </a:cubicBezTo>
                <a:cubicBezTo>
                  <a:pt x="867733" y="32029"/>
                  <a:pt x="815441" y="24216"/>
                  <a:pt x="895611" y="37578"/>
                </a:cubicBezTo>
                <a:cubicBezTo>
                  <a:pt x="1043219" y="33105"/>
                  <a:pt x="1094625" y="26019"/>
                  <a:pt x="1227550" y="37578"/>
                </a:cubicBezTo>
                <a:cubicBezTo>
                  <a:pt x="1234127" y="38150"/>
                  <a:pt x="1240076" y="41753"/>
                  <a:pt x="1246339" y="43841"/>
                </a:cubicBezTo>
                <a:cubicBezTo>
                  <a:pt x="1260462" y="86210"/>
                  <a:pt x="1241810" y="34783"/>
                  <a:pt x="1271391" y="93946"/>
                </a:cubicBezTo>
                <a:cubicBezTo>
                  <a:pt x="1274343" y="99851"/>
                  <a:pt x="1275566" y="106472"/>
                  <a:pt x="1277654" y="112735"/>
                </a:cubicBezTo>
                <a:cubicBezTo>
                  <a:pt x="1279742" y="173277"/>
                  <a:pt x="1279021" y="233982"/>
                  <a:pt x="1283917" y="294362"/>
                </a:cubicBezTo>
                <a:cubicBezTo>
                  <a:pt x="1285308" y="311521"/>
                  <a:pt x="1290999" y="328134"/>
                  <a:pt x="1296443" y="344466"/>
                </a:cubicBezTo>
                <a:cubicBezTo>
                  <a:pt x="1298531" y="350729"/>
                  <a:pt x="1299431" y="357523"/>
                  <a:pt x="1302706" y="363255"/>
                </a:cubicBezTo>
                <a:cubicBezTo>
                  <a:pt x="1307885" y="372318"/>
                  <a:pt x="1314115" y="380926"/>
                  <a:pt x="1321496" y="388307"/>
                </a:cubicBezTo>
                <a:cubicBezTo>
                  <a:pt x="1330948" y="397759"/>
                  <a:pt x="1339659" y="410968"/>
                  <a:pt x="1352811" y="413359"/>
                </a:cubicBezTo>
                <a:cubicBezTo>
                  <a:pt x="1410469" y="423842"/>
                  <a:pt x="1469786" y="420880"/>
                  <a:pt x="1528175" y="425885"/>
                </a:cubicBezTo>
                <a:cubicBezTo>
                  <a:pt x="1542883" y="427146"/>
                  <a:pt x="1557256" y="431934"/>
                  <a:pt x="1572016" y="432148"/>
                </a:cubicBezTo>
                <a:cubicBezTo>
                  <a:pt x="1701438" y="434024"/>
                  <a:pt x="1830887" y="432148"/>
                  <a:pt x="1960323" y="43214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pic>
        <p:nvPicPr>
          <p:cNvPr id="7" name="Рисунок 6">
            <a:extLst>
              <a:ext uri="{FF2B5EF4-FFF2-40B4-BE49-F238E27FC236}">
                <a16:creationId xmlns:a16="http://schemas.microsoft.com/office/drawing/2014/main" id="{F6BE5197-FE7C-4CDA-A1C2-D3B820C63014}"/>
              </a:ext>
            </a:extLst>
          </p:cNvPr>
          <p:cNvPicPr/>
          <p:nvPr/>
        </p:nvPicPr>
        <p:blipFill>
          <a:blip r:embed="rId9"/>
          <a:stretch>
            <a:fillRect/>
          </a:stretch>
        </p:blipFill>
        <p:spPr>
          <a:xfrm>
            <a:off x="5027336" y="2172043"/>
            <a:ext cx="2019431" cy="1457976"/>
          </a:xfrm>
          <a:prstGeom prst="rect">
            <a:avLst/>
          </a:prstGeom>
        </p:spPr>
      </p:pic>
      <p:pic>
        <p:nvPicPr>
          <p:cNvPr id="31" name="Рисунок 30">
            <a:extLst>
              <a:ext uri="{FF2B5EF4-FFF2-40B4-BE49-F238E27FC236}">
                <a16:creationId xmlns:a16="http://schemas.microsoft.com/office/drawing/2014/main" id="{CF1039DF-8032-4718-8594-B75817328752}"/>
              </a:ext>
            </a:extLst>
          </p:cNvPr>
          <p:cNvPicPr/>
          <p:nvPr/>
        </p:nvPicPr>
        <p:blipFill>
          <a:blip r:embed="rId10">
            <a:extLst>
              <a:ext uri="{28A0092B-C50C-407E-A947-70E740481C1C}">
                <a14:useLocalDpi xmlns:a14="http://schemas.microsoft.com/office/drawing/2010/main" val="0"/>
              </a:ext>
            </a:extLst>
          </a:blip>
          <a:srcRect/>
          <a:stretch>
            <a:fillRect/>
          </a:stretch>
        </p:blipFill>
        <p:spPr bwMode="auto">
          <a:xfrm>
            <a:off x="7482347" y="1464499"/>
            <a:ext cx="4346213" cy="4802773"/>
          </a:xfrm>
          <a:prstGeom prst="rect">
            <a:avLst/>
          </a:prstGeom>
          <a:noFill/>
          <a:ln>
            <a:noFill/>
          </a:ln>
        </p:spPr>
      </p:pic>
      <p:sp>
        <p:nvSpPr>
          <p:cNvPr id="32" name="Місце для вмісту 2">
            <a:extLst>
              <a:ext uri="{FF2B5EF4-FFF2-40B4-BE49-F238E27FC236}">
                <a16:creationId xmlns:a16="http://schemas.microsoft.com/office/drawing/2014/main" id="{2D3FD6A8-1C1F-4824-B342-197A32AFD13C}"/>
              </a:ext>
            </a:extLst>
          </p:cNvPr>
          <p:cNvSpPr txBox="1">
            <a:spLocks/>
          </p:cNvSpPr>
          <p:nvPr/>
        </p:nvSpPr>
        <p:spPr>
          <a:xfrm>
            <a:off x="6940437" y="6281319"/>
            <a:ext cx="5430031" cy="461484"/>
          </a:xfrm>
          <a:prstGeom prst="rect">
            <a:avLst/>
          </a:prstGeom>
        </p:spPr>
        <p:txBody>
          <a:bodyPr>
            <a:normAutofit fontScale="85000" lnSpcReduction="1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uk-UA" dirty="0">
                <a:effectLst/>
              </a:rPr>
              <a:t>Схема алгоритму роботи серверного застосунку</a:t>
            </a:r>
          </a:p>
        </p:txBody>
      </p:sp>
      <p:sp>
        <p:nvSpPr>
          <p:cNvPr id="33" name="Полілінія: фігура 32">
            <a:extLst>
              <a:ext uri="{FF2B5EF4-FFF2-40B4-BE49-F238E27FC236}">
                <a16:creationId xmlns:a16="http://schemas.microsoft.com/office/drawing/2014/main" id="{3363C4DF-9B17-4BBB-90BF-499A0FA5E0B2}"/>
              </a:ext>
            </a:extLst>
          </p:cNvPr>
          <p:cNvSpPr/>
          <p:nvPr/>
        </p:nvSpPr>
        <p:spPr>
          <a:xfrm>
            <a:off x="1334022" y="2624203"/>
            <a:ext cx="1954060" cy="2185792"/>
          </a:xfrm>
          <a:custGeom>
            <a:avLst/>
            <a:gdLst>
              <a:gd name="connsiteX0" fmla="*/ 0 w 1954060"/>
              <a:gd name="connsiteY0" fmla="*/ 2167002 h 2185792"/>
              <a:gd name="connsiteX1" fmla="*/ 532356 w 1954060"/>
              <a:gd name="connsiteY1" fmla="*/ 2185792 h 2185792"/>
              <a:gd name="connsiteX2" fmla="*/ 701457 w 1954060"/>
              <a:gd name="connsiteY2" fmla="*/ 2179529 h 2185792"/>
              <a:gd name="connsiteX3" fmla="*/ 757825 w 1954060"/>
              <a:gd name="connsiteY3" fmla="*/ 2173265 h 2185792"/>
              <a:gd name="connsiteX4" fmla="*/ 839244 w 1954060"/>
              <a:gd name="connsiteY4" fmla="*/ 2160739 h 2185792"/>
              <a:gd name="connsiteX5" fmla="*/ 901874 w 1954060"/>
              <a:gd name="connsiteY5" fmla="*/ 2141950 h 2185792"/>
              <a:gd name="connsiteX6" fmla="*/ 926926 w 1954060"/>
              <a:gd name="connsiteY6" fmla="*/ 2129424 h 2185792"/>
              <a:gd name="connsiteX7" fmla="*/ 1014608 w 1954060"/>
              <a:gd name="connsiteY7" fmla="*/ 2041742 h 2185792"/>
              <a:gd name="connsiteX8" fmla="*/ 1052186 w 1954060"/>
              <a:gd name="connsiteY8" fmla="*/ 1947797 h 2185792"/>
              <a:gd name="connsiteX9" fmla="*/ 1070975 w 1954060"/>
              <a:gd name="connsiteY9" fmla="*/ 1897693 h 2185792"/>
              <a:gd name="connsiteX10" fmla="*/ 1070975 w 1954060"/>
              <a:gd name="connsiteY10" fmla="*/ 1653435 h 2185792"/>
              <a:gd name="connsiteX11" fmla="*/ 1058449 w 1954060"/>
              <a:gd name="connsiteY11" fmla="*/ 1402915 h 2185792"/>
              <a:gd name="connsiteX12" fmla="*/ 1070975 w 1954060"/>
              <a:gd name="connsiteY12" fmla="*/ 970767 h 2185792"/>
              <a:gd name="connsiteX13" fmla="*/ 1077238 w 1954060"/>
              <a:gd name="connsiteY13" fmla="*/ 945715 h 2185792"/>
              <a:gd name="connsiteX14" fmla="*/ 1089764 w 1954060"/>
              <a:gd name="connsiteY14" fmla="*/ 832981 h 2185792"/>
              <a:gd name="connsiteX15" fmla="*/ 1096027 w 1954060"/>
              <a:gd name="connsiteY15" fmla="*/ 739035 h 2185792"/>
              <a:gd name="connsiteX16" fmla="*/ 1102290 w 1954060"/>
              <a:gd name="connsiteY16" fmla="*/ 607512 h 2185792"/>
              <a:gd name="connsiteX17" fmla="*/ 1108553 w 1954060"/>
              <a:gd name="connsiteY17" fmla="*/ 557408 h 2185792"/>
              <a:gd name="connsiteX18" fmla="*/ 1114816 w 1954060"/>
              <a:gd name="connsiteY18" fmla="*/ 488515 h 2185792"/>
              <a:gd name="connsiteX19" fmla="*/ 1121079 w 1954060"/>
              <a:gd name="connsiteY19" fmla="*/ 444674 h 2185792"/>
              <a:gd name="connsiteX20" fmla="*/ 1146131 w 1954060"/>
              <a:gd name="connsiteY20" fmla="*/ 300624 h 2185792"/>
              <a:gd name="connsiteX21" fmla="*/ 1152394 w 1954060"/>
              <a:gd name="connsiteY21" fmla="*/ 256783 h 2185792"/>
              <a:gd name="connsiteX22" fmla="*/ 1171183 w 1954060"/>
              <a:gd name="connsiteY22" fmla="*/ 206679 h 2185792"/>
              <a:gd name="connsiteX23" fmla="*/ 1227551 w 1954060"/>
              <a:gd name="connsiteY23" fmla="*/ 100208 h 2185792"/>
              <a:gd name="connsiteX24" fmla="*/ 1240077 w 1954060"/>
              <a:gd name="connsiteY24" fmla="*/ 81419 h 2185792"/>
              <a:gd name="connsiteX25" fmla="*/ 1258866 w 1954060"/>
              <a:gd name="connsiteY25" fmla="*/ 68893 h 2185792"/>
              <a:gd name="connsiteX26" fmla="*/ 1277655 w 1954060"/>
              <a:gd name="connsiteY26" fmla="*/ 50104 h 2185792"/>
              <a:gd name="connsiteX27" fmla="*/ 1296444 w 1954060"/>
              <a:gd name="connsiteY27" fmla="*/ 43841 h 2185792"/>
              <a:gd name="connsiteX28" fmla="*/ 1315233 w 1954060"/>
              <a:gd name="connsiteY28" fmla="*/ 31315 h 2185792"/>
              <a:gd name="connsiteX29" fmla="*/ 1352811 w 1954060"/>
              <a:gd name="connsiteY29" fmla="*/ 18789 h 2185792"/>
              <a:gd name="connsiteX30" fmla="*/ 1434230 w 1954060"/>
              <a:gd name="connsiteY30" fmla="*/ 6263 h 2185792"/>
              <a:gd name="connsiteX31" fmla="*/ 1622120 w 1954060"/>
              <a:gd name="connsiteY31" fmla="*/ 0 h 2185792"/>
              <a:gd name="connsiteX32" fmla="*/ 1954060 w 1954060"/>
              <a:gd name="connsiteY32" fmla="*/ 6263 h 21857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954060" h="2185792">
                <a:moveTo>
                  <a:pt x="0" y="2167002"/>
                </a:moveTo>
                <a:cubicBezTo>
                  <a:pt x="473964" y="2180354"/>
                  <a:pt x="296767" y="2168964"/>
                  <a:pt x="532356" y="2185792"/>
                </a:cubicBezTo>
                <a:lnTo>
                  <a:pt x="701457" y="2179529"/>
                </a:lnTo>
                <a:cubicBezTo>
                  <a:pt x="720333" y="2178480"/>
                  <a:pt x="739066" y="2175610"/>
                  <a:pt x="757825" y="2173265"/>
                </a:cubicBezTo>
                <a:cubicBezTo>
                  <a:pt x="773870" y="2171259"/>
                  <a:pt x="821830" y="2164222"/>
                  <a:pt x="839244" y="2160739"/>
                </a:cubicBezTo>
                <a:cubicBezTo>
                  <a:pt x="857700" y="2157048"/>
                  <a:pt x="885897" y="2148341"/>
                  <a:pt x="901874" y="2141950"/>
                </a:cubicBezTo>
                <a:cubicBezTo>
                  <a:pt x="910543" y="2138483"/>
                  <a:pt x="919375" y="2134915"/>
                  <a:pt x="926926" y="2129424"/>
                </a:cubicBezTo>
                <a:cubicBezTo>
                  <a:pt x="957164" y="2107432"/>
                  <a:pt x="993204" y="2071708"/>
                  <a:pt x="1014608" y="2041742"/>
                </a:cubicBezTo>
                <a:cubicBezTo>
                  <a:pt x="1032590" y="2016567"/>
                  <a:pt x="1042635" y="1974858"/>
                  <a:pt x="1052186" y="1947797"/>
                </a:cubicBezTo>
                <a:cubicBezTo>
                  <a:pt x="1058123" y="1930977"/>
                  <a:pt x="1064712" y="1914394"/>
                  <a:pt x="1070975" y="1897693"/>
                </a:cubicBezTo>
                <a:cubicBezTo>
                  <a:pt x="1086544" y="1788710"/>
                  <a:pt x="1078362" y="1863966"/>
                  <a:pt x="1070975" y="1653435"/>
                </a:cubicBezTo>
                <a:cubicBezTo>
                  <a:pt x="1065407" y="1494735"/>
                  <a:pt x="1067015" y="1531412"/>
                  <a:pt x="1058449" y="1402915"/>
                </a:cubicBezTo>
                <a:cubicBezTo>
                  <a:pt x="1059595" y="1347910"/>
                  <a:pt x="1062586" y="1075634"/>
                  <a:pt x="1070975" y="970767"/>
                </a:cubicBezTo>
                <a:cubicBezTo>
                  <a:pt x="1071661" y="962187"/>
                  <a:pt x="1075698" y="954184"/>
                  <a:pt x="1077238" y="945715"/>
                </a:cubicBezTo>
                <a:cubicBezTo>
                  <a:pt x="1083560" y="910945"/>
                  <a:pt x="1087166" y="866749"/>
                  <a:pt x="1089764" y="832981"/>
                </a:cubicBezTo>
                <a:cubicBezTo>
                  <a:pt x="1092171" y="801689"/>
                  <a:pt x="1094286" y="770372"/>
                  <a:pt x="1096027" y="739035"/>
                </a:cubicBezTo>
                <a:cubicBezTo>
                  <a:pt x="1098462" y="695212"/>
                  <a:pt x="1099270" y="651299"/>
                  <a:pt x="1102290" y="607512"/>
                </a:cubicBezTo>
                <a:cubicBezTo>
                  <a:pt x="1103448" y="590721"/>
                  <a:pt x="1106791" y="574147"/>
                  <a:pt x="1108553" y="557408"/>
                </a:cubicBezTo>
                <a:cubicBezTo>
                  <a:pt x="1110967" y="534476"/>
                  <a:pt x="1112270" y="511433"/>
                  <a:pt x="1114816" y="488515"/>
                </a:cubicBezTo>
                <a:cubicBezTo>
                  <a:pt x="1116446" y="473843"/>
                  <a:pt x="1119449" y="459346"/>
                  <a:pt x="1121079" y="444674"/>
                </a:cubicBezTo>
                <a:cubicBezTo>
                  <a:pt x="1137569" y="296260"/>
                  <a:pt x="1112914" y="458406"/>
                  <a:pt x="1146131" y="300624"/>
                </a:cubicBezTo>
                <a:cubicBezTo>
                  <a:pt x="1149172" y="286179"/>
                  <a:pt x="1148590" y="271047"/>
                  <a:pt x="1152394" y="256783"/>
                </a:cubicBezTo>
                <a:cubicBezTo>
                  <a:pt x="1156990" y="239548"/>
                  <a:pt x="1164558" y="223240"/>
                  <a:pt x="1171183" y="206679"/>
                </a:cubicBezTo>
                <a:cubicBezTo>
                  <a:pt x="1210607" y="108122"/>
                  <a:pt x="1184084" y="158164"/>
                  <a:pt x="1227551" y="100208"/>
                </a:cubicBezTo>
                <a:cubicBezTo>
                  <a:pt x="1232067" y="94186"/>
                  <a:pt x="1234754" y="86742"/>
                  <a:pt x="1240077" y="81419"/>
                </a:cubicBezTo>
                <a:cubicBezTo>
                  <a:pt x="1245400" y="76096"/>
                  <a:pt x="1253083" y="73712"/>
                  <a:pt x="1258866" y="68893"/>
                </a:cubicBezTo>
                <a:cubicBezTo>
                  <a:pt x="1265670" y="63223"/>
                  <a:pt x="1270285" y="55017"/>
                  <a:pt x="1277655" y="50104"/>
                </a:cubicBezTo>
                <a:cubicBezTo>
                  <a:pt x="1283148" y="46442"/>
                  <a:pt x="1290539" y="46793"/>
                  <a:pt x="1296444" y="43841"/>
                </a:cubicBezTo>
                <a:cubicBezTo>
                  <a:pt x="1303177" y="40475"/>
                  <a:pt x="1308355" y="34372"/>
                  <a:pt x="1315233" y="31315"/>
                </a:cubicBezTo>
                <a:cubicBezTo>
                  <a:pt x="1327299" y="25953"/>
                  <a:pt x="1340285" y="22964"/>
                  <a:pt x="1352811" y="18789"/>
                </a:cubicBezTo>
                <a:cubicBezTo>
                  <a:pt x="1387662" y="7172"/>
                  <a:pt x="1377243" y="9112"/>
                  <a:pt x="1434230" y="6263"/>
                </a:cubicBezTo>
                <a:cubicBezTo>
                  <a:pt x="1496817" y="3134"/>
                  <a:pt x="1559490" y="2088"/>
                  <a:pt x="1622120" y="0"/>
                </a:cubicBezTo>
                <a:cubicBezTo>
                  <a:pt x="1920653" y="6634"/>
                  <a:pt x="1809987" y="6263"/>
                  <a:pt x="1954060" y="626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6" name="Полілінія: фігура 35">
            <a:extLst>
              <a:ext uri="{FF2B5EF4-FFF2-40B4-BE49-F238E27FC236}">
                <a16:creationId xmlns:a16="http://schemas.microsoft.com/office/drawing/2014/main" id="{6E1C7407-CD8B-405D-BA34-5E71C74B6F25}"/>
              </a:ext>
            </a:extLst>
          </p:cNvPr>
          <p:cNvSpPr/>
          <p:nvPr/>
        </p:nvSpPr>
        <p:spPr>
          <a:xfrm>
            <a:off x="1528175" y="3274728"/>
            <a:ext cx="1678488" cy="1715464"/>
          </a:xfrm>
          <a:custGeom>
            <a:avLst/>
            <a:gdLst>
              <a:gd name="connsiteX0" fmla="*/ 0 w 1678488"/>
              <a:gd name="connsiteY0" fmla="*/ 1685579 h 1715464"/>
              <a:gd name="connsiteX1" fmla="*/ 31315 w 1678488"/>
              <a:gd name="connsiteY1" fmla="*/ 1679316 h 1715464"/>
              <a:gd name="connsiteX2" fmla="*/ 87683 w 1678488"/>
              <a:gd name="connsiteY2" fmla="*/ 1685579 h 1715464"/>
              <a:gd name="connsiteX3" fmla="*/ 162839 w 1678488"/>
              <a:gd name="connsiteY3" fmla="*/ 1691842 h 1715464"/>
              <a:gd name="connsiteX4" fmla="*/ 576198 w 1678488"/>
              <a:gd name="connsiteY4" fmla="*/ 1691842 h 1715464"/>
              <a:gd name="connsiteX5" fmla="*/ 663880 w 1678488"/>
              <a:gd name="connsiteY5" fmla="*/ 1685579 h 1715464"/>
              <a:gd name="connsiteX6" fmla="*/ 688932 w 1678488"/>
              <a:gd name="connsiteY6" fmla="*/ 1679316 h 1715464"/>
              <a:gd name="connsiteX7" fmla="*/ 707721 w 1678488"/>
              <a:gd name="connsiteY7" fmla="*/ 1673053 h 1715464"/>
              <a:gd name="connsiteX8" fmla="*/ 839244 w 1678488"/>
              <a:gd name="connsiteY8" fmla="*/ 1660527 h 1715464"/>
              <a:gd name="connsiteX9" fmla="*/ 908137 w 1678488"/>
              <a:gd name="connsiteY9" fmla="*/ 1622949 h 1715464"/>
              <a:gd name="connsiteX10" fmla="*/ 926926 w 1678488"/>
              <a:gd name="connsiteY10" fmla="*/ 1585371 h 1715464"/>
              <a:gd name="connsiteX11" fmla="*/ 951978 w 1678488"/>
              <a:gd name="connsiteY11" fmla="*/ 1535267 h 1715464"/>
              <a:gd name="connsiteX12" fmla="*/ 964504 w 1678488"/>
              <a:gd name="connsiteY12" fmla="*/ 1510214 h 1715464"/>
              <a:gd name="connsiteX13" fmla="*/ 977030 w 1678488"/>
              <a:gd name="connsiteY13" fmla="*/ 1460110 h 1715464"/>
              <a:gd name="connsiteX14" fmla="*/ 1002083 w 1678488"/>
              <a:gd name="connsiteY14" fmla="*/ 1353639 h 1715464"/>
              <a:gd name="connsiteX15" fmla="*/ 1020872 w 1678488"/>
              <a:gd name="connsiteY15" fmla="*/ 1291009 h 1715464"/>
              <a:gd name="connsiteX16" fmla="*/ 1027135 w 1678488"/>
              <a:gd name="connsiteY16" fmla="*/ 1253431 h 1715464"/>
              <a:gd name="connsiteX17" fmla="*/ 1033398 w 1678488"/>
              <a:gd name="connsiteY17" fmla="*/ 1222116 h 1715464"/>
              <a:gd name="connsiteX18" fmla="*/ 1039661 w 1678488"/>
              <a:gd name="connsiteY18" fmla="*/ 921491 h 1715464"/>
              <a:gd name="connsiteX19" fmla="*/ 1052187 w 1678488"/>
              <a:gd name="connsiteY19" fmla="*/ 708549 h 1715464"/>
              <a:gd name="connsiteX20" fmla="*/ 1058450 w 1678488"/>
              <a:gd name="connsiteY20" fmla="*/ 689760 h 1715464"/>
              <a:gd name="connsiteX21" fmla="*/ 1064713 w 1678488"/>
              <a:gd name="connsiteY21" fmla="*/ 652182 h 1715464"/>
              <a:gd name="connsiteX22" fmla="*/ 1077239 w 1678488"/>
              <a:gd name="connsiteY22" fmla="*/ 501869 h 1715464"/>
              <a:gd name="connsiteX23" fmla="*/ 1089765 w 1678488"/>
              <a:gd name="connsiteY23" fmla="*/ 445502 h 1715464"/>
              <a:gd name="connsiteX24" fmla="*/ 1108554 w 1678488"/>
              <a:gd name="connsiteY24" fmla="*/ 213771 h 1715464"/>
              <a:gd name="connsiteX25" fmla="*/ 1114817 w 1678488"/>
              <a:gd name="connsiteY25" fmla="*/ 194982 h 1715464"/>
              <a:gd name="connsiteX26" fmla="*/ 1133606 w 1678488"/>
              <a:gd name="connsiteY26" fmla="*/ 151140 h 1715464"/>
              <a:gd name="connsiteX27" fmla="*/ 1139869 w 1678488"/>
              <a:gd name="connsiteY27" fmla="*/ 132351 h 1715464"/>
              <a:gd name="connsiteX28" fmla="*/ 1177447 w 1678488"/>
              <a:gd name="connsiteY28" fmla="*/ 75984 h 1715464"/>
              <a:gd name="connsiteX29" fmla="*/ 1189973 w 1678488"/>
              <a:gd name="connsiteY29" fmla="*/ 57195 h 1715464"/>
              <a:gd name="connsiteX30" fmla="*/ 1227551 w 1678488"/>
              <a:gd name="connsiteY30" fmla="*/ 32143 h 1715464"/>
              <a:gd name="connsiteX31" fmla="*/ 1246340 w 1678488"/>
              <a:gd name="connsiteY31" fmla="*/ 25880 h 1715464"/>
              <a:gd name="connsiteX32" fmla="*/ 1327759 w 1678488"/>
              <a:gd name="connsiteY32" fmla="*/ 7091 h 1715464"/>
              <a:gd name="connsiteX33" fmla="*/ 1365337 w 1678488"/>
              <a:gd name="connsiteY33" fmla="*/ 828 h 1715464"/>
              <a:gd name="connsiteX34" fmla="*/ 1678488 w 1678488"/>
              <a:gd name="connsiteY34" fmla="*/ 828 h 1715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678488" h="1715464">
                <a:moveTo>
                  <a:pt x="0" y="1685579"/>
                </a:moveTo>
                <a:cubicBezTo>
                  <a:pt x="10438" y="1683491"/>
                  <a:pt x="20670" y="1679316"/>
                  <a:pt x="31315" y="1679316"/>
                </a:cubicBezTo>
                <a:cubicBezTo>
                  <a:pt x="50220" y="1679316"/>
                  <a:pt x="68863" y="1683787"/>
                  <a:pt x="87683" y="1685579"/>
                </a:cubicBezTo>
                <a:cubicBezTo>
                  <a:pt x="112709" y="1687962"/>
                  <a:pt x="137787" y="1689754"/>
                  <a:pt x="162839" y="1691842"/>
                </a:cubicBezTo>
                <a:cubicBezTo>
                  <a:pt x="305852" y="1739513"/>
                  <a:pt x="186305" y="1701969"/>
                  <a:pt x="576198" y="1691842"/>
                </a:cubicBezTo>
                <a:cubicBezTo>
                  <a:pt x="605490" y="1691081"/>
                  <a:pt x="634653" y="1687667"/>
                  <a:pt x="663880" y="1685579"/>
                </a:cubicBezTo>
                <a:cubicBezTo>
                  <a:pt x="672231" y="1683491"/>
                  <a:pt x="680656" y="1681681"/>
                  <a:pt x="688932" y="1679316"/>
                </a:cubicBezTo>
                <a:cubicBezTo>
                  <a:pt x="695280" y="1677502"/>
                  <a:pt x="701170" y="1673872"/>
                  <a:pt x="707721" y="1673053"/>
                </a:cubicBezTo>
                <a:cubicBezTo>
                  <a:pt x="751420" y="1667591"/>
                  <a:pt x="839244" y="1660527"/>
                  <a:pt x="839244" y="1660527"/>
                </a:cubicBezTo>
                <a:cubicBezTo>
                  <a:pt x="889504" y="1643774"/>
                  <a:pt x="866512" y="1656249"/>
                  <a:pt x="908137" y="1622949"/>
                </a:cubicBezTo>
                <a:cubicBezTo>
                  <a:pt x="920837" y="1584850"/>
                  <a:pt x="906113" y="1623528"/>
                  <a:pt x="926926" y="1585371"/>
                </a:cubicBezTo>
                <a:cubicBezTo>
                  <a:pt x="935867" y="1568978"/>
                  <a:pt x="943627" y="1551968"/>
                  <a:pt x="951978" y="1535267"/>
                </a:cubicBezTo>
                <a:cubicBezTo>
                  <a:pt x="956153" y="1526916"/>
                  <a:pt x="962240" y="1519272"/>
                  <a:pt x="964504" y="1510214"/>
                </a:cubicBezTo>
                <a:cubicBezTo>
                  <a:pt x="968679" y="1493513"/>
                  <a:pt x="973654" y="1476991"/>
                  <a:pt x="977030" y="1460110"/>
                </a:cubicBezTo>
                <a:cubicBezTo>
                  <a:pt x="984834" y="1421088"/>
                  <a:pt x="989257" y="1396392"/>
                  <a:pt x="1002083" y="1353639"/>
                </a:cubicBezTo>
                <a:cubicBezTo>
                  <a:pt x="1008346" y="1332762"/>
                  <a:pt x="1015586" y="1312154"/>
                  <a:pt x="1020872" y="1291009"/>
                </a:cubicBezTo>
                <a:cubicBezTo>
                  <a:pt x="1023952" y="1278689"/>
                  <a:pt x="1024863" y="1265925"/>
                  <a:pt x="1027135" y="1253431"/>
                </a:cubicBezTo>
                <a:cubicBezTo>
                  <a:pt x="1029039" y="1242958"/>
                  <a:pt x="1031310" y="1232554"/>
                  <a:pt x="1033398" y="1222116"/>
                </a:cubicBezTo>
                <a:cubicBezTo>
                  <a:pt x="1035486" y="1121908"/>
                  <a:pt x="1036878" y="1021682"/>
                  <a:pt x="1039661" y="921491"/>
                </a:cubicBezTo>
                <a:cubicBezTo>
                  <a:pt x="1040703" y="883964"/>
                  <a:pt x="1043484" y="765120"/>
                  <a:pt x="1052187" y="708549"/>
                </a:cubicBezTo>
                <a:cubicBezTo>
                  <a:pt x="1053191" y="702024"/>
                  <a:pt x="1057018" y="696205"/>
                  <a:pt x="1058450" y="689760"/>
                </a:cubicBezTo>
                <a:cubicBezTo>
                  <a:pt x="1061205" y="677364"/>
                  <a:pt x="1062625" y="664708"/>
                  <a:pt x="1064713" y="652182"/>
                </a:cubicBezTo>
                <a:cubicBezTo>
                  <a:pt x="1066340" y="629403"/>
                  <a:pt x="1072450" y="532199"/>
                  <a:pt x="1077239" y="501869"/>
                </a:cubicBezTo>
                <a:cubicBezTo>
                  <a:pt x="1080241" y="482857"/>
                  <a:pt x="1085590" y="464291"/>
                  <a:pt x="1089765" y="445502"/>
                </a:cubicBezTo>
                <a:cubicBezTo>
                  <a:pt x="1092795" y="397028"/>
                  <a:pt x="1090780" y="284868"/>
                  <a:pt x="1108554" y="213771"/>
                </a:cubicBezTo>
                <a:cubicBezTo>
                  <a:pt x="1110155" y="207366"/>
                  <a:pt x="1113216" y="201387"/>
                  <a:pt x="1114817" y="194982"/>
                </a:cubicBezTo>
                <a:cubicBezTo>
                  <a:pt x="1124712" y="155403"/>
                  <a:pt x="1112181" y="172567"/>
                  <a:pt x="1133606" y="151140"/>
                </a:cubicBezTo>
                <a:cubicBezTo>
                  <a:pt x="1135694" y="144877"/>
                  <a:pt x="1136663" y="138122"/>
                  <a:pt x="1139869" y="132351"/>
                </a:cubicBezTo>
                <a:lnTo>
                  <a:pt x="1177447" y="75984"/>
                </a:lnTo>
                <a:cubicBezTo>
                  <a:pt x="1181622" y="69721"/>
                  <a:pt x="1183710" y="61370"/>
                  <a:pt x="1189973" y="57195"/>
                </a:cubicBezTo>
                <a:cubicBezTo>
                  <a:pt x="1202499" y="48844"/>
                  <a:pt x="1213269" y="36904"/>
                  <a:pt x="1227551" y="32143"/>
                </a:cubicBezTo>
                <a:cubicBezTo>
                  <a:pt x="1233814" y="30055"/>
                  <a:pt x="1239971" y="27617"/>
                  <a:pt x="1246340" y="25880"/>
                </a:cubicBezTo>
                <a:cubicBezTo>
                  <a:pt x="1276075" y="17771"/>
                  <a:pt x="1298544" y="12403"/>
                  <a:pt x="1327759" y="7091"/>
                </a:cubicBezTo>
                <a:cubicBezTo>
                  <a:pt x="1340253" y="4819"/>
                  <a:pt x="1352640" y="1055"/>
                  <a:pt x="1365337" y="828"/>
                </a:cubicBezTo>
                <a:cubicBezTo>
                  <a:pt x="1469704" y="-1036"/>
                  <a:pt x="1574104" y="828"/>
                  <a:pt x="1678488" y="82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39" name="Полілінія: фігура 38">
            <a:extLst>
              <a:ext uri="{FF2B5EF4-FFF2-40B4-BE49-F238E27FC236}">
                <a16:creationId xmlns:a16="http://schemas.microsoft.com/office/drawing/2014/main" id="{78A8129E-65D2-4868-A384-C97B7571BF37}"/>
              </a:ext>
            </a:extLst>
          </p:cNvPr>
          <p:cNvSpPr/>
          <p:nvPr/>
        </p:nvSpPr>
        <p:spPr>
          <a:xfrm>
            <a:off x="1290181" y="3444652"/>
            <a:ext cx="3745282" cy="1697282"/>
          </a:xfrm>
          <a:custGeom>
            <a:avLst/>
            <a:gdLst>
              <a:gd name="connsiteX0" fmla="*/ 3745282 w 3745282"/>
              <a:gd name="connsiteY0" fmla="*/ 12532 h 1697282"/>
              <a:gd name="connsiteX1" fmla="*/ 3582444 w 3745282"/>
              <a:gd name="connsiteY1" fmla="*/ 6 h 1697282"/>
              <a:gd name="connsiteX2" fmla="*/ 3450920 w 3745282"/>
              <a:gd name="connsiteY2" fmla="*/ 6269 h 1697282"/>
              <a:gd name="connsiteX3" fmla="*/ 2185792 w 3745282"/>
              <a:gd name="connsiteY3" fmla="*/ 12532 h 1697282"/>
              <a:gd name="connsiteX4" fmla="*/ 2066794 w 3745282"/>
              <a:gd name="connsiteY4" fmla="*/ 25058 h 1697282"/>
              <a:gd name="connsiteX5" fmla="*/ 2029216 w 3745282"/>
              <a:gd name="connsiteY5" fmla="*/ 37584 h 1697282"/>
              <a:gd name="connsiteX6" fmla="*/ 1991638 w 3745282"/>
              <a:gd name="connsiteY6" fmla="*/ 43847 h 1697282"/>
              <a:gd name="connsiteX7" fmla="*/ 1891430 w 3745282"/>
              <a:gd name="connsiteY7" fmla="*/ 68899 h 1697282"/>
              <a:gd name="connsiteX8" fmla="*/ 1835063 w 3745282"/>
              <a:gd name="connsiteY8" fmla="*/ 112740 h 1697282"/>
              <a:gd name="connsiteX9" fmla="*/ 1810011 w 3745282"/>
              <a:gd name="connsiteY9" fmla="*/ 131529 h 1697282"/>
              <a:gd name="connsiteX10" fmla="*/ 1797485 w 3745282"/>
              <a:gd name="connsiteY10" fmla="*/ 150318 h 1697282"/>
              <a:gd name="connsiteX11" fmla="*/ 1772433 w 3745282"/>
              <a:gd name="connsiteY11" fmla="*/ 175370 h 1697282"/>
              <a:gd name="connsiteX12" fmla="*/ 1722329 w 3745282"/>
              <a:gd name="connsiteY12" fmla="*/ 244263 h 1697282"/>
              <a:gd name="connsiteX13" fmla="*/ 1697277 w 3745282"/>
              <a:gd name="connsiteY13" fmla="*/ 275578 h 1697282"/>
              <a:gd name="connsiteX14" fmla="*/ 1647172 w 3745282"/>
              <a:gd name="connsiteY14" fmla="*/ 356997 h 1697282"/>
              <a:gd name="connsiteX15" fmla="*/ 1628383 w 3745282"/>
              <a:gd name="connsiteY15" fmla="*/ 382049 h 1697282"/>
              <a:gd name="connsiteX16" fmla="*/ 1597068 w 3745282"/>
              <a:gd name="connsiteY16" fmla="*/ 463469 h 1697282"/>
              <a:gd name="connsiteX17" fmla="*/ 1553227 w 3745282"/>
              <a:gd name="connsiteY17" fmla="*/ 557414 h 1697282"/>
              <a:gd name="connsiteX18" fmla="*/ 1509386 w 3745282"/>
              <a:gd name="connsiteY18" fmla="*/ 663885 h 1697282"/>
              <a:gd name="connsiteX19" fmla="*/ 1496860 w 3745282"/>
              <a:gd name="connsiteY19" fmla="*/ 726515 h 1697282"/>
              <a:gd name="connsiteX20" fmla="*/ 1490597 w 3745282"/>
              <a:gd name="connsiteY20" fmla="*/ 764093 h 1697282"/>
              <a:gd name="connsiteX21" fmla="*/ 1465545 w 3745282"/>
              <a:gd name="connsiteY21" fmla="*/ 858038 h 1697282"/>
              <a:gd name="connsiteX22" fmla="*/ 1459282 w 3745282"/>
              <a:gd name="connsiteY22" fmla="*/ 889353 h 1697282"/>
              <a:gd name="connsiteX23" fmla="*/ 1446756 w 3745282"/>
              <a:gd name="connsiteY23" fmla="*/ 933195 h 1697282"/>
              <a:gd name="connsiteX24" fmla="*/ 1434230 w 3745282"/>
              <a:gd name="connsiteY24" fmla="*/ 995825 h 1697282"/>
              <a:gd name="connsiteX25" fmla="*/ 1421704 w 3745282"/>
              <a:gd name="connsiteY25" fmla="*/ 1039666 h 1697282"/>
              <a:gd name="connsiteX26" fmla="*/ 1409178 w 3745282"/>
              <a:gd name="connsiteY26" fmla="*/ 1146137 h 1697282"/>
              <a:gd name="connsiteX27" fmla="*/ 1396652 w 3745282"/>
              <a:gd name="connsiteY27" fmla="*/ 1215030 h 1697282"/>
              <a:gd name="connsiteX28" fmla="*/ 1390389 w 3745282"/>
              <a:gd name="connsiteY28" fmla="*/ 1252608 h 1697282"/>
              <a:gd name="connsiteX29" fmla="*/ 1384126 w 3745282"/>
              <a:gd name="connsiteY29" fmla="*/ 1277660 h 1697282"/>
              <a:gd name="connsiteX30" fmla="*/ 1371600 w 3745282"/>
              <a:gd name="connsiteY30" fmla="*/ 1340290 h 1697282"/>
              <a:gd name="connsiteX31" fmla="*/ 1365337 w 3745282"/>
              <a:gd name="connsiteY31" fmla="*/ 1365343 h 1697282"/>
              <a:gd name="connsiteX32" fmla="*/ 1352811 w 3745282"/>
              <a:gd name="connsiteY32" fmla="*/ 1453025 h 1697282"/>
              <a:gd name="connsiteX33" fmla="*/ 1346548 w 3745282"/>
              <a:gd name="connsiteY33" fmla="*/ 1478077 h 1697282"/>
              <a:gd name="connsiteX34" fmla="*/ 1340285 w 3745282"/>
              <a:gd name="connsiteY34" fmla="*/ 1509392 h 1697282"/>
              <a:gd name="connsiteX35" fmla="*/ 1327759 w 3745282"/>
              <a:gd name="connsiteY35" fmla="*/ 1553233 h 1697282"/>
              <a:gd name="connsiteX36" fmla="*/ 1315233 w 3745282"/>
              <a:gd name="connsiteY36" fmla="*/ 1584548 h 1697282"/>
              <a:gd name="connsiteX37" fmla="*/ 1296444 w 3745282"/>
              <a:gd name="connsiteY37" fmla="*/ 1603337 h 1697282"/>
              <a:gd name="connsiteX38" fmla="*/ 1271392 w 3745282"/>
              <a:gd name="connsiteY38" fmla="*/ 1634652 h 1697282"/>
              <a:gd name="connsiteX39" fmla="*/ 1258866 w 3745282"/>
              <a:gd name="connsiteY39" fmla="*/ 1659704 h 1697282"/>
              <a:gd name="connsiteX40" fmla="*/ 1183709 w 3745282"/>
              <a:gd name="connsiteY40" fmla="*/ 1691019 h 1697282"/>
              <a:gd name="connsiteX41" fmla="*/ 1164920 w 3745282"/>
              <a:gd name="connsiteY41" fmla="*/ 1697282 h 1697282"/>
              <a:gd name="connsiteX42" fmla="*/ 801666 w 3745282"/>
              <a:gd name="connsiteY42" fmla="*/ 1691019 h 1697282"/>
              <a:gd name="connsiteX43" fmla="*/ 325677 w 3745282"/>
              <a:gd name="connsiteY43" fmla="*/ 1684756 h 1697282"/>
              <a:gd name="connsiteX44" fmla="*/ 288098 w 3745282"/>
              <a:gd name="connsiteY44" fmla="*/ 1678493 h 1697282"/>
              <a:gd name="connsiteX45" fmla="*/ 212942 w 3745282"/>
              <a:gd name="connsiteY45" fmla="*/ 1665967 h 1697282"/>
              <a:gd name="connsiteX46" fmla="*/ 175364 w 3745282"/>
              <a:gd name="connsiteY46" fmla="*/ 1659704 h 1697282"/>
              <a:gd name="connsiteX47" fmla="*/ 156575 w 3745282"/>
              <a:gd name="connsiteY47" fmla="*/ 1653441 h 1697282"/>
              <a:gd name="connsiteX48" fmla="*/ 0 w 3745282"/>
              <a:gd name="connsiteY48" fmla="*/ 1640915 h 16972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3745282" h="1697282">
                <a:moveTo>
                  <a:pt x="3745282" y="12532"/>
                </a:moveTo>
                <a:cubicBezTo>
                  <a:pt x="3679138" y="-697"/>
                  <a:pt x="3690753" y="6"/>
                  <a:pt x="3582444" y="6"/>
                </a:cubicBezTo>
                <a:cubicBezTo>
                  <a:pt x="3538553" y="6"/>
                  <a:pt x="3494809" y="5875"/>
                  <a:pt x="3450920" y="6269"/>
                </a:cubicBezTo>
                <a:lnTo>
                  <a:pt x="2185792" y="12532"/>
                </a:lnTo>
                <a:lnTo>
                  <a:pt x="2066794" y="25058"/>
                </a:lnTo>
                <a:cubicBezTo>
                  <a:pt x="2053847" y="27647"/>
                  <a:pt x="2042025" y="34382"/>
                  <a:pt x="2029216" y="37584"/>
                </a:cubicBezTo>
                <a:cubicBezTo>
                  <a:pt x="2016896" y="40664"/>
                  <a:pt x="2003908" y="40575"/>
                  <a:pt x="1991638" y="43847"/>
                </a:cubicBezTo>
                <a:cubicBezTo>
                  <a:pt x="1883374" y="72717"/>
                  <a:pt x="1983121" y="55800"/>
                  <a:pt x="1891430" y="68899"/>
                </a:cubicBezTo>
                <a:cubicBezTo>
                  <a:pt x="1808961" y="123878"/>
                  <a:pt x="1886573" y="68589"/>
                  <a:pt x="1835063" y="112740"/>
                </a:cubicBezTo>
                <a:cubicBezTo>
                  <a:pt x="1827138" y="119533"/>
                  <a:pt x="1817392" y="124148"/>
                  <a:pt x="1810011" y="131529"/>
                </a:cubicBezTo>
                <a:cubicBezTo>
                  <a:pt x="1804688" y="136852"/>
                  <a:pt x="1802384" y="144603"/>
                  <a:pt x="1797485" y="150318"/>
                </a:cubicBezTo>
                <a:cubicBezTo>
                  <a:pt x="1789799" y="159285"/>
                  <a:pt x="1779810" y="166148"/>
                  <a:pt x="1772433" y="175370"/>
                </a:cubicBezTo>
                <a:cubicBezTo>
                  <a:pt x="1754695" y="197543"/>
                  <a:pt x="1740067" y="222090"/>
                  <a:pt x="1722329" y="244263"/>
                </a:cubicBezTo>
                <a:cubicBezTo>
                  <a:pt x="1713978" y="254701"/>
                  <a:pt x="1705140" y="264767"/>
                  <a:pt x="1697277" y="275578"/>
                </a:cubicBezTo>
                <a:cubicBezTo>
                  <a:pt x="1658323" y="329139"/>
                  <a:pt x="1684796" y="297873"/>
                  <a:pt x="1647172" y="356997"/>
                </a:cubicBezTo>
                <a:cubicBezTo>
                  <a:pt x="1641568" y="365803"/>
                  <a:pt x="1634646" y="373698"/>
                  <a:pt x="1628383" y="382049"/>
                </a:cubicBezTo>
                <a:cubicBezTo>
                  <a:pt x="1614814" y="422755"/>
                  <a:pt x="1616259" y="421888"/>
                  <a:pt x="1597068" y="463469"/>
                </a:cubicBezTo>
                <a:cubicBezTo>
                  <a:pt x="1565548" y="531763"/>
                  <a:pt x="1589158" y="470153"/>
                  <a:pt x="1553227" y="557414"/>
                </a:cubicBezTo>
                <a:cubicBezTo>
                  <a:pt x="1492541" y="704795"/>
                  <a:pt x="1581656" y="501277"/>
                  <a:pt x="1509386" y="663885"/>
                </a:cubicBezTo>
                <a:cubicBezTo>
                  <a:pt x="1505211" y="684762"/>
                  <a:pt x="1500784" y="705590"/>
                  <a:pt x="1496860" y="726515"/>
                </a:cubicBezTo>
                <a:cubicBezTo>
                  <a:pt x="1494520" y="738996"/>
                  <a:pt x="1493258" y="751676"/>
                  <a:pt x="1490597" y="764093"/>
                </a:cubicBezTo>
                <a:cubicBezTo>
                  <a:pt x="1475938" y="832501"/>
                  <a:pt x="1481429" y="794501"/>
                  <a:pt x="1465545" y="858038"/>
                </a:cubicBezTo>
                <a:cubicBezTo>
                  <a:pt x="1462963" y="868365"/>
                  <a:pt x="1461864" y="879026"/>
                  <a:pt x="1459282" y="889353"/>
                </a:cubicBezTo>
                <a:cubicBezTo>
                  <a:pt x="1455596" y="904098"/>
                  <a:pt x="1450755" y="918532"/>
                  <a:pt x="1446756" y="933195"/>
                </a:cubicBezTo>
                <a:cubicBezTo>
                  <a:pt x="1435845" y="973202"/>
                  <a:pt x="1444221" y="945868"/>
                  <a:pt x="1434230" y="995825"/>
                </a:cubicBezTo>
                <a:cubicBezTo>
                  <a:pt x="1430298" y="1015485"/>
                  <a:pt x="1427673" y="1021758"/>
                  <a:pt x="1421704" y="1039666"/>
                </a:cubicBezTo>
                <a:cubicBezTo>
                  <a:pt x="1418416" y="1069255"/>
                  <a:pt x="1413482" y="1116010"/>
                  <a:pt x="1409178" y="1146137"/>
                </a:cubicBezTo>
                <a:cubicBezTo>
                  <a:pt x="1403026" y="1189199"/>
                  <a:pt x="1403845" y="1175468"/>
                  <a:pt x="1396652" y="1215030"/>
                </a:cubicBezTo>
                <a:cubicBezTo>
                  <a:pt x="1394380" y="1227524"/>
                  <a:pt x="1392879" y="1240156"/>
                  <a:pt x="1390389" y="1252608"/>
                </a:cubicBezTo>
                <a:cubicBezTo>
                  <a:pt x="1388701" y="1261049"/>
                  <a:pt x="1385930" y="1269243"/>
                  <a:pt x="1384126" y="1277660"/>
                </a:cubicBezTo>
                <a:cubicBezTo>
                  <a:pt x="1379665" y="1298478"/>
                  <a:pt x="1376763" y="1319636"/>
                  <a:pt x="1371600" y="1340290"/>
                </a:cubicBezTo>
                <a:cubicBezTo>
                  <a:pt x="1369512" y="1348641"/>
                  <a:pt x="1367025" y="1356902"/>
                  <a:pt x="1365337" y="1365343"/>
                </a:cubicBezTo>
                <a:cubicBezTo>
                  <a:pt x="1353509" y="1424485"/>
                  <a:pt x="1364358" y="1383744"/>
                  <a:pt x="1352811" y="1453025"/>
                </a:cubicBezTo>
                <a:cubicBezTo>
                  <a:pt x="1351396" y="1461516"/>
                  <a:pt x="1348415" y="1469674"/>
                  <a:pt x="1346548" y="1478077"/>
                </a:cubicBezTo>
                <a:cubicBezTo>
                  <a:pt x="1344239" y="1488469"/>
                  <a:pt x="1342594" y="1499000"/>
                  <a:pt x="1340285" y="1509392"/>
                </a:cubicBezTo>
                <a:cubicBezTo>
                  <a:pt x="1336696" y="1525544"/>
                  <a:pt x="1333465" y="1538016"/>
                  <a:pt x="1327759" y="1553233"/>
                </a:cubicBezTo>
                <a:cubicBezTo>
                  <a:pt x="1323812" y="1563760"/>
                  <a:pt x="1321191" y="1575014"/>
                  <a:pt x="1315233" y="1584548"/>
                </a:cubicBezTo>
                <a:cubicBezTo>
                  <a:pt x="1310539" y="1592059"/>
                  <a:pt x="1302277" y="1596671"/>
                  <a:pt x="1296444" y="1603337"/>
                </a:cubicBezTo>
                <a:cubicBezTo>
                  <a:pt x="1287641" y="1613397"/>
                  <a:pt x="1278807" y="1623529"/>
                  <a:pt x="1271392" y="1634652"/>
                </a:cubicBezTo>
                <a:cubicBezTo>
                  <a:pt x="1266213" y="1642420"/>
                  <a:pt x="1265468" y="1653102"/>
                  <a:pt x="1258866" y="1659704"/>
                </a:cubicBezTo>
                <a:cubicBezTo>
                  <a:pt x="1226915" y="1691654"/>
                  <a:pt x="1222477" y="1682404"/>
                  <a:pt x="1183709" y="1691019"/>
                </a:cubicBezTo>
                <a:cubicBezTo>
                  <a:pt x="1177264" y="1692451"/>
                  <a:pt x="1171183" y="1695194"/>
                  <a:pt x="1164920" y="1697282"/>
                </a:cubicBezTo>
                <a:lnTo>
                  <a:pt x="801666" y="1691019"/>
                </a:lnTo>
                <a:lnTo>
                  <a:pt x="325677" y="1684756"/>
                </a:lnTo>
                <a:cubicBezTo>
                  <a:pt x="312982" y="1684446"/>
                  <a:pt x="300669" y="1680289"/>
                  <a:pt x="288098" y="1678493"/>
                </a:cubicBezTo>
                <a:cubicBezTo>
                  <a:pt x="140329" y="1657383"/>
                  <a:pt x="299901" y="1683359"/>
                  <a:pt x="212942" y="1665967"/>
                </a:cubicBezTo>
                <a:cubicBezTo>
                  <a:pt x="200490" y="1663477"/>
                  <a:pt x="187760" y="1662459"/>
                  <a:pt x="175364" y="1659704"/>
                </a:cubicBezTo>
                <a:cubicBezTo>
                  <a:pt x="168919" y="1658272"/>
                  <a:pt x="163049" y="1654736"/>
                  <a:pt x="156575" y="1653441"/>
                </a:cubicBezTo>
                <a:cubicBezTo>
                  <a:pt x="71636" y="1636453"/>
                  <a:pt x="88664" y="1640915"/>
                  <a:pt x="0" y="1640915"/>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0" name="Полілінія: фігура 39">
            <a:extLst>
              <a:ext uri="{FF2B5EF4-FFF2-40B4-BE49-F238E27FC236}">
                <a16:creationId xmlns:a16="http://schemas.microsoft.com/office/drawing/2014/main" id="{CAD0387B-A5E3-45D8-9BC8-57B77FB0B019}"/>
              </a:ext>
            </a:extLst>
          </p:cNvPr>
          <p:cNvSpPr/>
          <p:nvPr/>
        </p:nvSpPr>
        <p:spPr>
          <a:xfrm>
            <a:off x="1202499" y="4872167"/>
            <a:ext cx="3594969" cy="614276"/>
          </a:xfrm>
          <a:custGeom>
            <a:avLst/>
            <a:gdLst>
              <a:gd name="connsiteX0" fmla="*/ 0 w 3594969"/>
              <a:gd name="connsiteY0" fmla="*/ 532814 h 614276"/>
              <a:gd name="connsiteX1" fmla="*/ 313150 w 3594969"/>
              <a:gd name="connsiteY1" fmla="*/ 539077 h 614276"/>
              <a:gd name="connsiteX2" fmla="*/ 450937 w 3594969"/>
              <a:gd name="connsiteY2" fmla="*/ 551603 h 614276"/>
              <a:gd name="connsiteX3" fmla="*/ 908137 w 3594969"/>
              <a:gd name="connsiteY3" fmla="*/ 564129 h 614276"/>
              <a:gd name="connsiteX4" fmla="*/ 1189972 w 3594969"/>
              <a:gd name="connsiteY4" fmla="*/ 582918 h 614276"/>
              <a:gd name="connsiteX5" fmla="*/ 1321496 w 3594969"/>
              <a:gd name="connsiteY5" fmla="*/ 589181 h 614276"/>
              <a:gd name="connsiteX6" fmla="*/ 1434230 w 3594969"/>
              <a:gd name="connsiteY6" fmla="*/ 595444 h 614276"/>
              <a:gd name="connsiteX7" fmla="*/ 1753643 w 3594969"/>
              <a:gd name="connsiteY7" fmla="*/ 601707 h 614276"/>
              <a:gd name="connsiteX8" fmla="*/ 1816274 w 3594969"/>
              <a:gd name="connsiteY8" fmla="*/ 607970 h 614276"/>
              <a:gd name="connsiteX9" fmla="*/ 2329841 w 3594969"/>
              <a:gd name="connsiteY9" fmla="*/ 607970 h 614276"/>
              <a:gd name="connsiteX10" fmla="*/ 2411260 w 3594969"/>
              <a:gd name="connsiteY10" fmla="*/ 601707 h 614276"/>
              <a:gd name="connsiteX11" fmla="*/ 2530257 w 3594969"/>
              <a:gd name="connsiteY11" fmla="*/ 589181 h 614276"/>
              <a:gd name="connsiteX12" fmla="*/ 2617939 w 3594969"/>
              <a:gd name="connsiteY12" fmla="*/ 582918 h 614276"/>
              <a:gd name="connsiteX13" fmla="*/ 2749463 w 3594969"/>
              <a:gd name="connsiteY13" fmla="*/ 570392 h 614276"/>
              <a:gd name="connsiteX14" fmla="*/ 2799567 w 3594969"/>
              <a:gd name="connsiteY14" fmla="*/ 564129 h 614276"/>
              <a:gd name="connsiteX15" fmla="*/ 2868460 w 3594969"/>
              <a:gd name="connsiteY15" fmla="*/ 557866 h 614276"/>
              <a:gd name="connsiteX16" fmla="*/ 2931090 w 3594969"/>
              <a:gd name="connsiteY16" fmla="*/ 551603 h 614276"/>
              <a:gd name="connsiteX17" fmla="*/ 2956142 w 3594969"/>
              <a:gd name="connsiteY17" fmla="*/ 545340 h 614276"/>
              <a:gd name="connsiteX18" fmla="*/ 2993720 w 3594969"/>
              <a:gd name="connsiteY18" fmla="*/ 532814 h 614276"/>
              <a:gd name="connsiteX19" fmla="*/ 3043824 w 3594969"/>
              <a:gd name="connsiteY19" fmla="*/ 520288 h 614276"/>
              <a:gd name="connsiteX20" fmla="*/ 3144033 w 3594969"/>
              <a:gd name="connsiteY20" fmla="*/ 482710 h 614276"/>
              <a:gd name="connsiteX21" fmla="*/ 3175348 w 3594969"/>
              <a:gd name="connsiteY21" fmla="*/ 463921 h 614276"/>
              <a:gd name="connsiteX22" fmla="*/ 3200400 w 3594969"/>
              <a:gd name="connsiteY22" fmla="*/ 426343 h 614276"/>
              <a:gd name="connsiteX23" fmla="*/ 3206663 w 3594969"/>
              <a:gd name="connsiteY23" fmla="*/ 407554 h 614276"/>
              <a:gd name="connsiteX24" fmla="*/ 3219189 w 3594969"/>
              <a:gd name="connsiteY24" fmla="*/ 338660 h 614276"/>
              <a:gd name="connsiteX25" fmla="*/ 3219189 w 3594969"/>
              <a:gd name="connsiteY25" fmla="*/ 94403 h 614276"/>
              <a:gd name="connsiteX26" fmla="*/ 3275556 w 3594969"/>
              <a:gd name="connsiteY26" fmla="*/ 44299 h 614276"/>
              <a:gd name="connsiteX27" fmla="*/ 3294345 w 3594969"/>
              <a:gd name="connsiteY27" fmla="*/ 38036 h 614276"/>
              <a:gd name="connsiteX28" fmla="*/ 3313134 w 3594969"/>
              <a:gd name="connsiteY28" fmla="*/ 25510 h 614276"/>
              <a:gd name="connsiteX29" fmla="*/ 3356975 w 3594969"/>
              <a:gd name="connsiteY29" fmla="*/ 12984 h 614276"/>
              <a:gd name="connsiteX30" fmla="*/ 3594969 w 3594969"/>
              <a:gd name="connsiteY30" fmla="*/ 458 h 6142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594969" h="614276">
                <a:moveTo>
                  <a:pt x="0" y="532814"/>
                </a:moveTo>
                <a:cubicBezTo>
                  <a:pt x="104383" y="534902"/>
                  <a:pt x="208836" y="534731"/>
                  <a:pt x="313150" y="539077"/>
                </a:cubicBezTo>
                <a:cubicBezTo>
                  <a:pt x="359228" y="540997"/>
                  <a:pt x="404846" y="550014"/>
                  <a:pt x="450937" y="551603"/>
                </a:cubicBezTo>
                <a:cubicBezTo>
                  <a:pt x="724391" y="561032"/>
                  <a:pt x="572001" y="556490"/>
                  <a:pt x="908137" y="564129"/>
                </a:cubicBezTo>
                <a:cubicBezTo>
                  <a:pt x="1095184" y="582834"/>
                  <a:pt x="979254" y="573756"/>
                  <a:pt x="1189972" y="582918"/>
                </a:cubicBezTo>
                <a:lnTo>
                  <a:pt x="1321496" y="589181"/>
                </a:lnTo>
                <a:cubicBezTo>
                  <a:pt x="1359083" y="591109"/>
                  <a:pt x="1396610" y="594354"/>
                  <a:pt x="1434230" y="595444"/>
                </a:cubicBezTo>
                <a:lnTo>
                  <a:pt x="1753643" y="601707"/>
                </a:lnTo>
                <a:cubicBezTo>
                  <a:pt x="1774520" y="603795"/>
                  <a:pt x="1795318" y="606948"/>
                  <a:pt x="1816274" y="607970"/>
                </a:cubicBezTo>
                <a:cubicBezTo>
                  <a:pt x="2044242" y="619090"/>
                  <a:pt x="2065123" y="613161"/>
                  <a:pt x="2329841" y="607970"/>
                </a:cubicBezTo>
                <a:lnTo>
                  <a:pt x="2411260" y="601707"/>
                </a:lnTo>
                <a:cubicBezTo>
                  <a:pt x="2582034" y="585443"/>
                  <a:pt x="2310630" y="606751"/>
                  <a:pt x="2530257" y="589181"/>
                </a:cubicBezTo>
                <a:lnTo>
                  <a:pt x="2617939" y="582918"/>
                </a:lnTo>
                <a:cubicBezTo>
                  <a:pt x="2642656" y="580941"/>
                  <a:pt x="2723094" y="573322"/>
                  <a:pt x="2749463" y="570392"/>
                </a:cubicBezTo>
                <a:cubicBezTo>
                  <a:pt x="2766191" y="568533"/>
                  <a:pt x="2782828" y="565891"/>
                  <a:pt x="2799567" y="564129"/>
                </a:cubicBezTo>
                <a:cubicBezTo>
                  <a:pt x="2822499" y="561715"/>
                  <a:pt x="2845505" y="560052"/>
                  <a:pt x="2868460" y="557866"/>
                </a:cubicBezTo>
                <a:lnTo>
                  <a:pt x="2931090" y="551603"/>
                </a:lnTo>
                <a:cubicBezTo>
                  <a:pt x="2939441" y="549515"/>
                  <a:pt x="2947897" y="547813"/>
                  <a:pt x="2956142" y="545340"/>
                </a:cubicBezTo>
                <a:cubicBezTo>
                  <a:pt x="2968789" y="541546"/>
                  <a:pt x="2980773" y="535403"/>
                  <a:pt x="2993720" y="532814"/>
                </a:cubicBezTo>
                <a:cubicBezTo>
                  <a:pt x="3057386" y="520081"/>
                  <a:pt x="2998887" y="533127"/>
                  <a:pt x="3043824" y="520288"/>
                </a:cubicBezTo>
                <a:cubicBezTo>
                  <a:pt x="3085669" y="508332"/>
                  <a:pt x="3090999" y="514531"/>
                  <a:pt x="3144033" y="482710"/>
                </a:cubicBezTo>
                <a:lnTo>
                  <a:pt x="3175348" y="463921"/>
                </a:lnTo>
                <a:cubicBezTo>
                  <a:pt x="3183699" y="451395"/>
                  <a:pt x="3195639" y="440625"/>
                  <a:pt x="3200400" y="426343"/>
                </a:cubicBezTo>
                <a:cubicBezTo>
                  <a:pt x="3202488" y="420080"/>
                  <a:pt x="3205062" y="413959"/>
                  <a:pt x="3206663" y="407554"/>
                </a:cubicBezTo>
                <a:cubicBezTo>
                  <a:pt x="3211039" y="390049"/>
                  <a:pt x="3216397" y="355409"/>
                  <a:pt x="3219189" y="338660"/>
                </a:cubicBezTo>
                <a:cubicBezTo>
                  <a:pt x="3215907" y="279593"/>
                  <a:pt x="3204820" y="149828"/>
                  <a:pt x="3219189" y="94403"/>
                </a:cubicBezTo>
                <a:cubicBezTo>
                  <a:pt x="3221661" y="84868"/>
                  <a:pt x="3259206" y="52474"/>
                  <a:pt x="3275556" y="44299"/>
                </a:cubicBezTo>
                <a:cubicBezTo>
                  <a:pt x="3281461" y="41347"/>
                  <a:pt x="3288440" y="40988"/>
                  <a:pt x="3294345" y="38036"/>
                </a:cubicBezTo>
                <a:cubicBezTo>
                  <a:pt x="3301078" y="34670"/>
                  <a:pt x="3306401" y="28876"/>
                  <a:pt x="3313134" y="25510"/>
                </a:cubicBezTo>
                <a:cubicBezTo>
                  <a:pt x="3320127" y="22013"/>
                  <a:pt x="3351545" y="13692"/>
                  <a:pt x="3356975" y="12984"/>
                </a:cubicBezTo>
                <a:cubicBezTo>
                  <a:pt x="3484843" y="-3694"/>
                  <a:pt x="3466496" y="458"/>
                  <a:pt x="3594969" y="45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41" name="Полілінія: фігура 40">
            <a:extLst>
              <a:ext uri="{FF2B5EF4-FFF2-40B4-BE49-F238E27FC236}">
                <a16:creationId xmlns:a16="http://schemas.microsoft.com/office/drawing/2014/main" id="{77212CDF-C09B-4C6D-8694-A4125305BCC2}"/>
              </a:ext>
            </a:extLst>
          </p:cNvPr>
          <p:cNvSpPr/>
          <p:nvPr/>
        </p:nvSpPr>
        <p:spPr>
          <a:xfrm>
            <a:off x="1590805" y="5561556"/>
            <a:ext cx="3325661" cy="118997"/>
          </a:xfrm>
          <a:custGeom>
            <a:avLst/>
            <a:gdLst>
              <a:gd name="connsiteX0" fmla="*/ 0 w 3325661"/>
              <a:gd name="connsiteY0" fmla="*/ 0 h 118997"/>
              <a:gd name="connsiteX1" fmla="*/ 557409 w 3325661"/>
              <a:gd name="connsiteY1" fmla="*/ 12526 h 118997"/>
              <a:gd name="connsiteX2" fmla="*/ 676406 w 3325661"/>
              <a:gd name="connsiteY2" fmla="*/ 25052 h 118997"/>
              <a:gd name="connsiteX3" fmla="*/ 776614 w 3325661"/>
              <a:gd name="connsiteY3" fmla="*/ 31315 h 118997"/>
              <a:gd name="connsiteX4" fmla="*/ 814192 w 3325661"/>
              <a:gd name="connsiteY4" fmla="*/ 37578 h 118997"/>
              <a:gd name="connsiteX5" fmla="*/ 864296 w 3325661"/>
              <a:gd name="connsiteY5" fmla="*/ 50104 h 118997"/>
              <a:gd name="connsiteX6" fmla="*/ 945716 w 3325661"/>
              <a:gd name="connsiteY6" fmla="*/ 56367 h 118997"/>
              <a:gd name="connsiteX7" fmla="*/ 1077239 w 3325661"/>
              <a:gd name="connsiteY7" fmla="*/ 68893 h 118997"/>
              <a:gd name="connsiteX8" fmla="*/ 1196236 w 3325661"/>
              <a:gd name="connsiteY8" fmla="*/ 75156 h 118997"/>
              <a:gd name="connsiteX9" fmla="*/ 1283918 w 3325661"/>
              <a:gd name="connsiteY9" fmla="*/ 81419 h 118997"/>
              <a:gd name="connsiteX10" fmla="*/ 1384127 w 3325661"/>
              <a:gd name="connsiteY10" fmla="*/ 87682 h 118997"/>
              <a:gd name="connsiteX11" fmla="*/ 1609595 w 3325661"/>
              <a:gd name="connsiteY11" fmla="*/ 100208 h 118997"/>
              <a:gd name="connsiteX12" fmla="*/ 2148214 w 3325661"/>
              <a:gd name="connsiteY12" fmla="*/ 106471 h 118997"/>
              <a:gd name="connsiteX13" fmla="*/ 2317316 w 3325661"/>
              <a:gd name="connsiteY13" fmla="*/ 112734 h 118997"/>
              <a:gd name="connsiteX14" fmla="*/ 2436313 w 3325661"/>
              <a:gd name="connsiteY14" fmla="*/ 118997 h 118997"/>
              <a:gd name="connsiteX15" fmla="*/ 2780779 w 3325661"/>
              <a:gd name="connsiteY15" fmla="*/ 112734 h 118997"/>
              <a:gd name="connsiteX16" fmla="*/ 3025036 w 3325661"/>
              <a:gd name="connsiteY16" fmla="*/ 100208 h 118997"/>
              <a:gd name="connsiteX17" fmla="*/ 3325661 w 3325661"/>
              <a:gd name="connsiteY17" fmla="*/ 100208 h 118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25661" h="118997">
                <a:moveTo>
                  <a:pt x="0" y="0"/>
                </a:moveTo>
                <a:cubicBezTo>
                  <a:pt x="213448" y="35574"/>
                  <a:pt x="-42489" y="-5118"/>
                  <a:pt x="557409" y="12526"/>
                </a:cubicBezTo>
                <a:cubicBezTo>
                  <a:pt x="597277" y="13699"/>
                  <a:pt x="636599" y="22564"/>
                  <a:pt x="676406" y="25052"/>
                </a:cubicBezTo>
                <a:lnTo>
                  <a:pt x="776614" y="31315"/>
                </a:lnTo>
                <a:cubicBezTo>
                  <a:pt x="789140" y="33403"/>
                  <a:pt x="801796" y="34823"/>
                  <a:pt x="814192" y="37578"/>
                </a:cubicBezTo>
                <a:cubicBezTo>
                  <a:pt x="853219" y="46251"/>
                  <a:pt x="810159" y="44089"/>
                  <a:pt x="864296" y="50104"/>
                </a:cubicBezTo>
                <a:cubicBezTo>
                  <a:pt x="891350" y="53110"/>
                  <a:pt x="918601" y="53975"/>
                  <a:pt x="945716" y="56367"/>
                </a:cubicBezTo>
                <a:cubicBezTo>
                  <a:pt x="989585" y="60238"/>
                  <a:pt x="1033260" y="66578"/>
                  <a:pt x="1077239" y="68893"/>
                </a:cubicBezTo>
                <a:lnTo>
                  <a:pt x="1196236" y="75156"/>
                </a:lnTo>
                <a:cubicBezTo>
                  <a:pt x="1225484" y="76929"/>
                  <a:pt x="1254681" y="79470"/>
                  <a:pt x="1283918" y="81419"/>
                </a:cubicBezTo>
                <a:lnTo>
                  <a:pt x="1384127" y="87682"/>
                </a:lnTo>
                <a:cubicBezTo>
                  <a:pt x="1481418" y="101581"/>
                  <a:pt x="1439966" y="97258"/>
                  <a:pt x="1609595" y="100208"/>
                </a:cubicBezTo>
                <a:lnTo>
                  <a:pt x="2148214" y="106471"/>
                </a:lnTo>
                <a:lnTo>
                  <a:pt x="2317316" y="112734"/>
                </a:lnTo>
                <a:cubicBezTo>
                  <a:pt x="2356999" y="114459"/>
                  <a:pt x="2396592" y="118997"/>
                  <a:pt x="2436313" y="118997"/>
                </a:cubicBezTo>
                <a:cubicBezTo>
                  <a:pt x="2551154" y="118997"/>
                  <a:pt x="2665957" y="114822"/>
                  <a:pt x="2780779" y="112734"/>
                </a:cubicBezTo>
                <a:cubicBezTo>
                  <a:pt x="2864920" y="107125"/>
                  <a:pt x="2938982" y="101403"/>
                  <a:pt x="3025036" y="100208"/>
                </a:cubicBezTo>
                <a:cubicBezTo>
                  <a:pt x="3125235" y="98816"/>
                  <a:pt x="3225453" y="100208"/>
                  <a:pt x="3325661" y="100208"/>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Tree>
    <p:extLst>
      <p:ext uri="{BB962C8B-B14F-4D97-AF65-F5344CB8AC3E}">
        <p14:creationId xmlns:p14="http://schemas.microsoft.com/office/powerpoint/2010/main" val="4276348010"/>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a:extLst>
              <a:ext uri="{FF2B5EF4-FFF2-40B4-BE49-F238E27FC236}">
                <a16:creationId xmlns:a16="http://schemas.microsoft.com/office/drawing/2014/main" id="{85710BF2-A630-469F-91F2-60A2EC8EDCAC}"/>
              </a:ext>
            </a:extLst>
          </p:cNvPr>
          <p:cNvSpPr>
            <a:spLocks noGrp="1"/>
          </p:cNvSpPr>
          <p:nvPr>
            <p:ph type="title"/>
          </p:nvPr>
        </p:nvSpPr>
        <p:spPr>
          <a:xfrm>
            <a:off x="381438" y="191495"/>
            <a:ext cx="9288655" cy="1326321"/>
          </a:xfrm>
        </p:spPr>
        <p:txBody>
          <a:bodyPr>
            <a:normAutofit fontScale="90000"/>
          </a:bodyPr>
          <a:lstStyle/>
          <a:p>
            <a:pPr algn="l"/>
            <a:r>
              <a:rPr lang="uk-UA" dirty="0"/>
              <a:t>Реалізація клієнтського застосунку засобами .</a:t>
            </a:r>
            <a:r>
              <a:rPr lang="en-US" dirty="0"/>
              <a:t>NET WinForms</a:t>
            </a:r>
            <a:endParaRPr lang="uk-UA" dirty="0"/>
          </a:p>
        </p:txBody>
      </p:sp>
      <p:pic>
        <p:nvPicPr>
          <p:cNvPr id="5" name="Рисунок 4">
            <a:extLst>
              <a:ext uri="{FF2B5EF4-FFF2-40B4-BE49-F238E27FC236}">
                <a16:creationId xmlns:a16="http://schemas.microsoft.com/office/drawing/2014/main" id="{DC753424-E235-4588-B9B3-051FBDCDDF80}"/>
              </a:ext>
            </a:extLst>
          </p:cNvPr>
          <p:cNvPicPr/>
          <p:nvPr/>
        </p:nvPicPr>
        <p:blipFill>
          <a:blip r:embed="rId2"/>
          <a:stretch>
            <a:fillRect/>
          </a:stretch>
        </p:blipFill>
        <p:spPr>
          <a:xfrm>
            <a:off x="1070369" y="1547614"/>
            <a:ext cx="5136771" cy="4968953"/>
          </a:xfrm>
          <a:prstGeom prst="rect">
            <a:avLst/>
          </a:prstGeom>
        </p:spPr>
      </p:pic>
      <p:pic>
        <p:nvPicPr>
          <p:cNvPr id="8" name="Рисунок 7">
            <a:extLst>
              <a:ext uri="{FF2B5EF4-FFF2-40B4-BE49-F238E27FC236}">
                <a16:creationId xmlns:a16="http://schemas.microsoft.com/office/drawing/2014/main" id="{43ADA800-3BB7-4AF5-88EC-349CDEEBA5D9}"/>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045874" y="368473"/>
            <a:ext cx="1481161" cy="6348608"/>
          </a:xfrm>
          <a:prstGeom prst="rect">
            <a:avLst/>
          </a:prstGeom>
          <a:noFill/>
          <a:ln>
            <a:noFill/>
          </a:ln>
        </p:spPr>
      </p:pic>
      <p:sp>
        <p:nvSpPr>
          <p:cNvPr id="9" name="Місце для вмісту 2">
            <a:extLst>
              <a:ext uri="{FF2B5EF4-FFF2-40B4-BE49-F238E27FC236}">
                <a16:creationId xmlns:a16="http://schemas.microsoft.com/office/drawing/2014/main" id="{2421DB2F-55F6-4F9C-A32B-B3E9067C050A}"/>
              </a:ext>
            </a:extLst>
          </p:cNvPr>
          <p:cNvSpPr txBox="1">
            <a:spLocks/>
          </p:cNvSpPr>
          <p:nvPr/>
        </p:nvSpPr>
        <p:spPr>
          <a:xfrm>
            <a:off x="7523626" y="3188161"/>
            <a:ext cx="2277990" cy="1127056"/>
          </a:xfrm>
          <a:prstGeom prst="rect">
            <a:avLst/>
          </a:prstGeom>
        </p:spPr>
        <p:txBody>
          <a:bodyPr>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uk-UA" sz="1600" dirty="0">
                <a:effectLst/>
              </a:rPr>
              <a:t>Схема алгоритму роботи клієнтського застосунку</a:t>
            </a:r>
          </a:p>
        </p:txBody>
      </p:sp>
      <p:sp>
        <p:nvSpPr>
          <p:cNvPr id="10" name="Місце для вмісту 2">
            <a:extLst>
              <a:ext uri="{FF2B5EF4-FFF2-40B4-BE49-F238E27FC236}">
                <a16:creationId xmlns:a16="http://schemas.microsoft.com/office/drawing/2014/main" id="{23D6ECF7-8CBC-40F7-BAA2-96F8435BCBE9}"/>
              </a:ext>
            </a:extLst>
          </p:cNvPr>
          <p:cNvSpPr txBox="1">
            <a:spLocks/>
          </p:cNvSpPr>
          <p:nvPr/>
        </p:nvSpPr>
        <p:spPr>
          <a:xfrm>
            <a:off x="2018759" y="6576163"/>
            <a:ext cx="3239990" cy="281837"/>
          </a:xfrm>
          <a:prstGeom prst="rect">
            <a:avLst/>
          </a:prstGeom>
        </p:spPr>
        <p:txBody>
          <a:bodyPr>
            <a:normAutofit fontScale="77500" lnSpcReduction="20000"/>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pPr marL="0" indent="0" algn="ctr">
              <a:buNone/>
            </a:pPr>
            <a:r>
              <a:rPr lang="uk-UA" sz="1600" dirty="0">
                <a:effectLst/>
              </a:rPr>
              <a:t>Приклад класу-репозиторію</a:t>
            </a:r>
          </a:p>
        </p:txBody>
      </p:sp>
    </p:spTree>
    <p:extLst>
      <p:ext uri="{BB962C8B-B14F-4D97-AF65-F5344CB8AC3E}">
        <p14:creationId xmlns:p14="http://schemas.microsoft.com/office/powerpoint/2010/main" val="1437209964"/>
      </p:ext>
    </p:extLst>
  </p:cSld>
  <p:clrMapOvr>
    <a:masterClrMapping/>
  </p:clrMapOvr>
  <p:transition spd="slow">
    <p:push dir="u"/>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TM04033921[[fn=Булат]]</Template>
  <TotalTime>260</TotalTime>
  <Words>416</Words>
  <Application>Microsoft Office PowerPoint</Application>
  <PresentationFormat>Широкий екран</PresentationFormat>
  <Paragraphs>43</Paragraphs>
  <Slides>14</Slides>
  <Notes>0</Notes>
  <HiddenSlides>0</HiddenSlides>
  <MMClips>0</MMClips>
  <ScaleCrop>false</ScaleCrop>
  <HeadingPairs>
    <vt:vector size="6" baseType="variant">
      <vt:variant>
        <vt:lpstr>Використані шрифти</vt:lpstr>
      </vt:variant>
      <vt:variant>
        <vt:i4>5</vt:i4>
      </vt:variant>
      <vt:variant>
        <vt:lpstr>Тема</vt:lpstr>
      </vt:variant>
      <vt:variant>
        <vt:i4>1</vt:i4>
      </vt:variant>
      <vt:variant>
        <vt:lpstr>Заголовки слайдів</vt:lpstr>
      </vt:variant>
      <vt:variant>
        <vt:i4>14</vt:i4>
      </vt:variant>
    </vt:vector>
  </HeadingPairs>
  <TitlesOfParts>
    <vt:vector size="20" baseType="lpstr">
      <vt:lpstr>Arial</vt:lpstr>
      <vt:lpstr>Bookman Old Style</vt:lpstr>
      <vt:lpstr>Calibri</vt:lpstr>
      <vt:lpstr>Rockwell</vt:lpstr>
      <vt:lpstr>Times New Roman</vt:lpstr>
      <vt:lpstr>Damask</vt:lpstr>
      <vt:lpstr>Презентація PowerPoint</vt:lpstr>
      <vt:lpstr>Актуальність роботи</vt:lpstr>
      <vt:lpstr>Презентація PowerPoint</vt:lpstr>
      <vt:lpstr>Аналіз наявних рішень</vt:lpstr>
      <vt:lpstr>ПРОЄКТУВАННЯ КОМП’ЮТЕРНОЇ СИСТЕМИ УПРАВЛІННЯ МЕРЕЖЕЮ ТОРГОВИХ ТОЧОК</vt:lpstr>
      <vt:lpstr>Проєктування бази даних</vt:lpstr>
      <vt:lpstr>Вибір технологій реалізації</vt:lpstr>
      <vt:lpstr>Реалізація серверної частини засобами ASP.NET CORE</vt:lpstr>
      <vt:lpstr>Реалізація клієнтського застосунку засобами .NET WinForms</vt:lpstr>
      <vt:lpstr>Основні екрани та форми</vt:lpstr>
      <vt:lpstr>Генерація звітів</vt:lpstr>
      <vt:lpstr>Тестування клієнтського застосунку та api</vt:lpstr>
      <vt:lpstr>Презентація PowerPoint</vt:lpstr>
      <vt:lpstr>Дякую за увагу</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Презентація PowerPoint</dc:title>
  <dc:creator>MAX</dc:creator>
  <cp:lastModifiedBy>MAX</cp:lastModifiedBy>
  <cp:revision>5</cp:revision>
  <dcterms:created xsi:type="dcterms:W3CDTF">2025-06-08T12:12:55Z</dcterms:created>
  <dcterms:modified xsi:type="dcterms:W3CDTF">2025-06-09T10:38:17Z</dcterms:modified>
</cp:coreProperties>
</file>